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notesSlides/notesSlide2.xml" ContentType="application/vnd.openxmlformats-officedocument.presentationml.notesSlide+xml"/>
  <Override PartName="/ppt/media/image6.jpeg" ContentType="image/jpeg"/>
  <Override PartName="/ppt/media/image7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12254A"/>
              </a:solidFill>
              <a:prstDash val="solid"/>
              <a:round/>
            </a:ln>
          </a:left>
          <a:right>
            <a:ln w="25400" cap="flat">
              <a:solidFill>
                <a:srgbClr val="12254A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rgbClr val="12254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2254A"/>
              </a:solidFill>
              <a:prstDash val="solid"/>
              <a:round/>
            </a:ln>
          </a:top>
          <a:bottom>
            <a:ln w="25400" cap="flat">
              <a:solidFill>
                <a:srgbClr val="12254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ACF"/>
          </a:solidFill>
        </a:fill>
      </a:tcStyle>
    </a:wholeTbl>
    <a:band2H>
      <a:tcTxStyle b="def" i="def"/>
      <a:tcStyle>
        <a:tcBdr/>
        <a:fill>
          <a:solidFill>
            <a:srgbClr val="F3E6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CED6"/>
          </a:solidFill>
        </a:fill>
      </a:tcStyle>
    </a:wholeTbl>
    <a:band2H>
      <a:tcTxStyle b="def" i="def"/>
      <a:tcStyle>
        <a:tcBdr/>
        <a:fill>
          <a:solidFill>
            <a:srgbClr val="F8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1D5"/>
          </a:solidFill>
        </a:fill>
      </a:tcStyle>
    </a:wholeTbl>
    <a:band2H>
      <a:tcTxStyle b="def" i="def"/>
      <a:tcStyle>
        <a:tcBdr/>
        <a:fill>
          <a:solidFill>
            <a:srgbClr val="E8E9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" name="Shape 7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200">
        <a:latin typeface="+mn-lt"/>
        <a:ea typeface="+mn-ea"/>
        <a:cs typeface="+mn-cs"/>
        <a:sym typeface="Calibri"/>
      </a:defRPr>
    </a:lvl1pPr>
    <a:lvl2pPr indent="228600" defTabSz="2438400" latinLnBrk="0">
      <a:defRPr sz="3200">
        <a:latin typeface="+mn-lt"/>
        <a:ea typeface="+mn-ea"/>
        <a:cs typeface="+mn-cs"/>
        <a:sym typeface="Calibri"/>
      </a:defRPr>
    </a:lvl2pPr>
    <a:lvl3pPr indent="457200" defTabSz="2438400" latinLnBrk="0">
      <a:defRPr sz="3200">
        <a:latin typeface="+mn-lt"/>
        <a:ea typeface="+mn-ea"/>
        <a:cs typeface="+mn-cs"/>
        <a:sym typeface="Calibri"/>
      </a:defRPr>
    </a:lvl3pPr>
    <a:lvl4pPr indent="685800" defTabSz="2438400" latinLnBrk="0">
      <a:defRPr sz="3200">
        <a:latin typeface="+mn-lt"/>
        <a:ea typeface="+mn-ea"/>
        <a:cs typeface="+mn-cs"/>
        <a:sym typeface="Calibri"/>
      </a:defRPr>
    </a:lvl4pPr>
    <a:lvl5pPr indent="914400" defTabSz="2438400" latinLnBrk="0">
      <a:defRPr sz="3200">
        <a:latin typeface="+mn-lt"/>
        <a:ea typeface="+mn-ea"/>
        <a:cs typeface="+mn-cs"/>
        <a:sym typeface="Calibri"/>
      </a:defRPr>
    </a:lvl5pPr>
    <a:lvl6pPr indent="1143000" defTabSz="2438400" latinLnBrk="0">
      <a:defRPr sz="3200">
        <a:latin typeface="+mn-lt"/>
        <a:ea typeface="+mn-ea"/>
        <a:cs typeface="+mn-cs"/>
        <a:sym typeface="Calibri"/>
      </a:defRPr>
    </a:lvl6pPr>
    <a:lvl7pPr indent="1371600" defTabSz="2438400" latinLnBrk="0">
      <a:defRPr sz="3200">
        <a:latin typeface="+mn-lt"/>
        <a:ea typeface="+mn-ea"/>
        <a:cs typeface="+mn-cs"/>
        <a:sym typeface="Calibri"/>
      </a:defRPr>
    </a:lvl7pPr>
    <a:lvl8pPr indent="1600200" defTabSz="2438400" latinLnBrk="0">
      <a:defRPr sz="3200">
        <a:latin typeface="+mn-lt"/>
        <a:ea typeface="+mn-ea"/>
        <a:cs typeface="+mn-cs"/>
        <a:sym typeface="Calibri"/>
      </a:defRPr>
    </a:lvl8pPr>
    <a:lvl9pPr indent="1828800" defTabSz="2438400" latinLnBrk="0">
      <a:defRPr sz="3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Updated with Raleway b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0" name="Shape 3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way you had the red boxes appear on the film were correct.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0" name="Shape 4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CHECK THIS ONE WITH MICHAEL AND AR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3" name="Shape 4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Have moved the box to where she has it on another version of this presentation but on the other veriosn it seems to fill the slide better see notes 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 txBox="1"/>
          <p:nvPr/>
        </p:nvSpPr>
        <p:spPr>
          <a:xfrm>
            <a:off x="3096894" y="12047471"/>
            <a:ext cx="19352698" cy="86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 anchor="ctr">
            <a:spAutoFit/>
          </a:bodyPr>
          <a:lstStyle>
            <a:lvl1pPr>
              <a:defRPr b="1" sz="42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/>
            <a:r>
              <a:t>People on effective HIV treatment CANNOT pass on the virus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1828799" y="4260853"/>
            <a:ext cx="20726402" cy="2940052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3657598" y="7772400"/>
            <a:ext cx="17068803" cy="35052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5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1pPr>
            <a:lvl2pPr marL="0" indent="0" algn="ctr">
              <a:spcBef>
                <a:spcPts val="15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2pPr>
            <a:lvl3pPr marL="0" indent="0" algn="ctr">
              <a:spcBef>
                <a:spcPts val="15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3pPr>
            <a:lvl4pPr marL="0" indent="0" algn="ctr">
              <a:spcBef>
                <a:spcPts val="15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4pPr>
            <a:lvl5pPr marL="0" indent="0" algn="ctr">
              <a:spcBef>
                <a:spcPts val="1500"/>
              </a:spcBef>
              <a:buSzTx/>
              <a:buFontTx/>
              <a:buNone/>
              <a:defRPr sz="6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xfrm>
            <a:off x="11785599" y="12343130"/>
            <a:ext cx="722075" cy="840741"/>
          </a:xfrm>
          <a:prstGeom prst="rect">
            <a:avLst/>
          </a:prstGeom>
        </p:spPr>
        <p:txBody>
          <a:bodyPr anchor="t"/>
          <a:lstStyle>
            <a:lvl1pPr algn="l">
              <a:defRPr sz="4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698" y="11595004"/>
            <a:ext cx="2346962" cy="198374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Rectangle 18"/>
          <p:cNvSpPr txBox="1"/>
          <p:nvPr/>
        </p:nvSpPr>
        <p:spPr>
          <a:xfrm>
            <a:off x="3096894" y="12047471"/>
            <a:ext cx="19352698" cy="86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 anchor="ctr">
            <a:spAutoFit/>
          </a:bodyPr>
          <a:lstStyle>
            <a:lvl1pPr>
              <a:defRPr b="1" sz="42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/>
            <a:r>
              <a:t>People on effective HIV treatment CANNOT pass on the virus</a:t>
            </a:r>
          </a:p>
        </p:txBody>
      </p:sp>
      <p:pic>
        <p:nvPicPr>
          <p:cNvPr id="28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73119" y="617601"/>
            <a:ext cx="1703896" cy="170389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itle Text"/>
          <p:cNvSpPr txBox="1"/>
          <p:nvPr>
            <p:ph type="title"/>
          </p:nvPr>
        </p:nvSpPr>
        <p:spPr>
          <a:xfrm>
            <a:off x="1828799" y="-2"/>
            <a:ext cx="20726402" cy="11430974"/>
          </a:xfrm>
          <a:prstGeom prst="rect">
            <a:avLst/>
          </a:prstGeom>
        </p:spPr>
        <p:txBody>
          <a:bodyPr/>
          <a:lstStyle>
            <a:lvl1pPr>
              <a:defRPr sz="116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698" y="11595004"/>
            <a:ext cx="2346962" cy="198374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Rectangle 18"/>
          <p:cNvSpPr txBox="1"/>
          <p:nvPr/>
        </p:nvSpPr>
        <p:spPr>
          <a:xfrm>
            <a:off x="3096894" y="12047471"/>
            <a:ext cx="19352698" cy="86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 anchor="ctr">
            <a:spAutoFit/>
          </a:bodyPr>
          <a:lstStyle>
            <a:lvl1pPr>
              <a:defRPr b="1" sz="42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/>
            <a:r>
              <a:t>People on effective HIV treatment CANNOT pass on the virus</a:t>
            </a:r>
          </a:p>
        </p:txBody>
      </p:sp>
      <p:pic>
        <p:nvPicPr>
          <p:cNvPr id="48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73119" y="617601"/>
            <a:ext cx="1703896" cy="1703896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Body Level One…"/>
          <p:cNvSpPr txBox="1"/>
          <p:nvPr>
            <p:ph type="body" sz="quarter" idx="1"/>
          </p:nvPr>
        </p:nvSpPr>
        <p:spPr>
          <a:xfrm>
            <a:off x="1926166" y="5813426"/>
            <a:ext cx="20726403" cy="300037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1pPr>
            <a:lvl2pPr marL="0" indent="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2pPr>
            <a:lvl3pPr marL="0" indent="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3pPr>
            <a:lvl4pPr marL="0" indent="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4pPr>
            <a:lvl5pPr marL="0" indent="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698" y="11595004"/>
            <a:ext cx="2346962" cy="198374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Rectangle 18"/>
          <p:cNvSpPr txBox="1"/>
          <p:nvPr/>
        </p:nvSpPr>
        <p:spPr>
          <a:xfrm>
            <a:off x="3096894" y="12047471"/>
            <a:ext cx="19352698" cy="86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 anchor="ctr">
            <a:spAutoFit/>
          </a:bodyPr>
          <a:lstStyle>
            <a:lvl1pPr>
              <a:defRPr b="1" sz="42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/>
            <a:r>
              <a:t>People on effective HIV treatment CANNOT pass on the virus</a:t>
            </a:r>
          </a:p>
        </p:txBody>
      </p:sp>
      <p:pic>
        <p:nvPicPr>
          <p:cNvPr id="59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73119" y="617601"/>
            <a:ext cx="1703896" cy="1703896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itle Text"/>
          <p:cNvSpPr txBox="1"/>
          <p:nvPr>
            <p:ph type="title"/>
          </p:nvPr>
        </p:nvSpPr>
        <p:spPr>
          <a:xfrm>
            <a:off x="-2" y="395534"/>
            <a:ext cx="24384003" cy="2286002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698" y="11595004"/>
            <a:ext cx="2346962" cy="1983743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Rectangle 18"/>
          <p:cNvSpPr txBox="1"/>
          <p:nvPr/>
        </p:nvSpPr>
        <p:spPr>
          <a:xfrm>
            <a:off x="3096894" y="12047471"/>
            <a:ext cx="19352698" cy="86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 anchor="ctr">
            <a:spAutoFit/>
          </a:bodyPr>
          <a:lstStyle>
            <a:lvl1pPr>
              <a:defRPr b="1" sz="42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/>
            <a:r>
              <a:t>People on effective HIV treatment CANNOT pass on the virus</a:t>
            </a:r>
          </a:p>
        </p:txBody>
      </p:sp>
      <p:pic>
        <p:nvPicPr>
          <p:cNvPr id="70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73119" y="617601"/>
            <a:ext cx="1703896" cy="1703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698" y="11595004"/>
            <a:ext cx="2346962" cy="198374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698" y="11595004"/>
            <a:ext cx="2346962" cy="19837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8"/>
          <p:cNvSpPr txBox="1"/>
          <p:nvPr/>
        </p:nvSpPr>
        <p:spPr>
          <a:xfrm>
            <a:off x="3096894" y="12047471"/>
            <a:ext cx="19352698" cy="86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 anchor="ctr">
            <a:spAutoFit/>
          </a:bodyPr>
          <a:lstStyle>
            <a:lvl1pPr>
              <a:defRPr b="1" sz="42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/>
            <a:r>
              <a:t>People on effective HIV treatment CANNOT pass on the virus</a:t>
            </a:r>
          </a:p>
        </p:txBody>
      </p:sp>
      <p:pic>
        <p:nvPicPr>
          <p:cNvPr id="4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73119" y="617601"/>
            <a:ext cx="1703896" cy="1703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698" y="11595004"/>
            <a:ext cx="2346962" cy="198374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18"/>
          <p:cNvSpPr txBox="1"/>
          <p:nvPr/>
        </p:nvSpPr>
        <p:spPr>
          <a:xfrm>
            <a:off x="3096894" y="12047471"/>
            <a:ext cx="19352698" cy="86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 anchor="ctr">
            <a:spAutoFit/>
          </a:bodyPr>
          <a:lstStyle>
            <a:lvl1pPr>
              <a:defRPr b="1" sz="42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/>
            <a:r>
              <a:t>People on effective HIV treatment CANNOT pass on the virus</a:t>
            </a:r>
          </a:p>
        </p:txBody>
      </p:sp>
      <p:sp>
        <p:nvSpPr>
          <p:cNvPr id="7" name="Title Text"/>
          <p:cNvSpPr txBox="1"/>
          <p:nvPr>
            <p:ph type="title"/>
          </p:nvPr>
        </p:nvSpPr>
        <p:spPr>
          <a:xfrm>
            <a:off x="431806" y="521297"/>
            <a:ext cx="23618622" cy="1750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2014869" y="2633529"/>
            <a:ext cx="21314369" cy="9051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transition xmlns:p14="http://schemas.microsoft.com/office/powerpoint/2010/main" spd="med" advClick="1"/>
  <p:txStyles>
    <p:titleStyle>
      <a:lvl1pPr marL="0" marR="0" indent="0" algn="ctr" defTabSz="1828754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1"/>
          </a:solidFill>
          <a:uFillTx/>
          <a:latin typeface="Raleway ExtraBold"/>
          <a:ea typeface="Raleway ExtraBold"/>
          <a:cs typeface="Raleway ExtraBold"/>
          <a:sym typeface="Raleway ExtraBold"/>
        </a:defRPr>
      </a:lvl1pPr>
      <a:lvl2pPr marL="0" marR="0" indent="0" algn="ctr" defTabSz="1828754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1"/>
          </a:solidFill>
          <a:uFillTx/>
          <a:latin typeface="Raleway ExtraBold"/>
          <a:ea typeface="Raleway ExtraBold"/>
          <a:cs typeface="Raleway ExtraBold"/>
          <a:sym typeface="Raleway ExtraBold"/>
        </a:defRPr>
      </a:lvl2pPr>
      <a:lvl3pPr marL="0" marR="0" indent="0" algn="ctr" defTabSz="1828754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1"/>
          </a:solidFill>
          <a:uFillTx/>
          <a:latin typeface="Raleway ExtraBold"/>
          <a:ea typeface="Raleway ExtraBold"/>
          <a:cs typeface="Raleway ExtraBold"/>
          <a:sym typeface="Raleway ExtraBold"/>
        </a:defRPr>
      </a:lvl3pPr>
      <a:lvl4pPr marL="0" marR="0" indent="0" algn="ctr" defTabSz="1828754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1"/>
          </a:solidFill>
          <a:uFillTx/>
          <a:latin typeface="Raleway ExtraBold"/>
          <a:ea typeface="Raleway ExtraBold"/>
          <a:cs typeface="Raleway ExtraBold"/>
          <a:sym typeface="Raleway ExtraBold"/>
        </a:defRPr>
      </a:lvl4pPr>
      <a:lvl5pPr marL="0" marR="0" indent="0" algn="ctr" defTabSz="1828754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1"/>
          </a:solidFill>
          <a:uFillTx/>
          <a:latin typeface="Raleway ExtraBold"/>
          <a:ea typeface="Raleway ExtraBold"/>
          <a:cs typeface="Raleway ExtraBold"/>
          <a:sym typeface="Raleway ExtraBold"/>
        </a:defRPr>
      </a:lvl5pPr>
      <a:lvl6pPr marL="0" marR="0" indent="0" algn="ctr" defTabSz="1828754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1"/>
          </a:solidFill>
          <a:uFillTx/>
          <a:latin typeface="Raleway ExtraBold"/>
          <a:ea typeface="Raleway ExtraBold"/>
          <a:cs typeface="Raleway ExtraBold"/>
          <a:sym typeface="Raleway ExtraBold"/>
        </a:defRPr>
      </a:lvl6pPr>
      <a:lvl7pPr marL="0" marR="0" indent="0" algn="ctr" defTabSz="1828754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1"/>
          </a:solidFill>
          <a:uFillTx/>
          <a:latin typeface="Raleway ExtraBold"/>
          <a:ea typeface="Raleway ExtraBold"/>
          <a:cs typeface="Raleway ExtraBold"/>
          <a:sym typeface="Raleway ExtraBold"/>
        </a:defRPr>
      </a:lvl7pPr>
      <a:lvl8pPr marL="0" marR="0" indent="0" algn="ctr" defTabSz="1828754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1"/>
          </a:solidFill>
          <a:uFillTx/>
          <a:latin typeface="Raleway ExtraBold"/>
          <a:ea typeface="Raleway ExtraBold"/>
          <a:cs typeface="Raleway ExtraBold"/>
          <a:sym typeface="Raleway ExtraBold"/>
        </a:defRPr>
      </a:lvl8pPr>
      <a:lvl9pPr marL="0" marR="0" indent="0" algn="ctr" defTabSz="1828754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1"/>
          </a:solidFill>
          <a:uFillTx/>
          <a:latin typeface="Raleway ExtraBold"/>
          <a:ea typeface="Raleway ExtraBold"/>
          <a:cs typeface="Raleway ExtraBold"/>
          <a:sym typeface="Raleway ExtraBold"/>
        </a:defRPr>
      </a:lvl9pPr>
    </p:titleStyle>
    <p:bodyStyle>
      <a:lvl1pPr marL="668635" marR="0" indent="-668635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Raleway SemiBold"/>
          <a:ea typeface="Raleway SemiBold"/>
          <a:cs typeface="Raleway SemiBold"/>
          <a:sym typeface="Raleway SemiBold"/>
        </a:defRPr>
      </a:lvl1pPr>
      <a:lvl2pPr marL="929417" marR="0" indent="-586526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5200" u="none">
          <a:solidFill>
            <a:srgbClr val="000000"/>
          </a:solidFill>
          <a:uFillTx/>
          <a:latin typeface="Raleway SemiBold"/>
          <a:ea typeface="Raleway SemiBold"/>
          <a:cs typeface="Raleway SemiBold"/>
          <a:sym typeface="Raleway SemiBold"/>
        </a:defRPr>
      </a:lvl2pPr>
      <a:lvl3pPr marL="1181069" marR="0" indent="-495287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Raleway SemiBold"/>
          <a:ea typeface="Raleway SemiBold"/>
          <a:cs typeface="Raleway SemiBold"/>
          <a:sym typeface="Raleway SemiBold"/>
        </a:defRPr>
      </a:lvl3pPr>
      <a:lvl4pPr marL="1623020" marR="0" indent="-594345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5200" u="none">
          <a:solidFill>
            <a:srgbClr val="000000"/>
          </a:solidFill>
          <a:uFillTx/>
          <a:latin typeface="Raleway SemiBold"/>
          <a:ea typeface="Raleway SemiBold"/>
          <a:cs typeface="Raleway SemiBold"/>
          <a:sym typeface="Raleway SemiBold"/>
        </a:defRPr>
      </a:lvl4pPr>
      <a:lvl5pPr marL="1965911" marR="0" indent="-594345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5200" u="none">
          <a:solidFill>
            <a:srgbClr val="000000"/>
          </a:solidFill>
          <a:uFillTx/>
          <a:latin typeface="Raleway SemiBold"/>
          <a:ea typeface="Raleway SemiBold"/>
          <a:cs typeface="Raleway SemiBold"/>
          <a:sym typeface="Raleway SemiBold"/>
        </a:defRPr>
      </a:lvl5pPr>
      <a:lvl6pPr marL="2308802" marR="0" indent="-594345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Raleway SemiBold"/>
          <a:ea typeface="Raleway SemiBold"/>
          <a:cs typeface="Raleway SemiBold"/>
          <a:sym typeface="Raleway SemiBold"/>
        </a:defRPr>
      </a:lvl6pPr>
      <a:lvl7pPr marL="2651694" marR="0" indent="-594345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Raleway SemiBold"/>
          <a:ea typeface="Raleway SemiBold"/>
          <a:cs typeface="Raleway SemiBold"/>
          <a:sym typeface="Raleway SemiBold"/>
        </a:defRPr>
      </a:lvl7pPr>
      <a:lvl8pPr marL="2994585" marR="0" indent="-594345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Raleway SemiBold"/>
          <a:ea typeface="Raleway SemiBold"/>
          <a:cs typeface="Raleway SemiBold"/>
          <a:sym typeface="Raleway SemiBold"/>
        </a:defRPr>
      </a:lvl8pPr>
      <a:lvl9pPr marL="3337476" marR="0" indent="-594345" algn="l" defTabSz="1828754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Raleway SemiBold"/>
          <a:ea typeface="Raleway SemiBold"/>
          <a:cs typeface="Raleway SemiBold"/>
          <a:sym typeface="Raleway SemiBold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3.jpeg"/><Relationship Id="rId4" Type="http://schemas.openxmlformats.org/officeDocument/2006/relationships/image" Target="../media/image2.tif"/><Relationship Id="rId5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4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1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"/><Relationship Id="rId4" Type="http://schemas.openxmlformats.org/officeDocument/2006/relationships/image" Target="../media/image1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1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1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Relationship Id="rId3" Type="http://schemas.openxmlformats.org/officeDocument/2006/relationships/image" Target="../media/image7.jpeg"/><Relationship Id="rId4" Type="http://schemas.openxmlformats.org/officeDocument/2006/relationships/image" Target="../media/image6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tif"/><Relationship Id="rId4" Type="http://schemas.openxmlformats.org/officeDocument/2006/relationships/image" Target="../media/image8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tif"/><Relationship Id="rId3" Type="http://schemas.openxmlformats.org/officeDocument/2006/relationships/image" Target="../media/image10.tif"/><Relationship Id="rId4" Type="http://schemas.openxmlformats.org/officeDocument/2006/relationships/image" Target="../media/image11.tif"/><Relationship Id="rId5" Type="http://schemas.openxmlformats.org/officeDocument/2006/relationships/image" Target="../media/image1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wwwn.cdc.gov/hivrisk/estimator.html#+sb" TargetMode="Externa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tif"/><Relationship Id="rId6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tif"/><Relationship Id="rId6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"/>
          <p:cNvSpPr txBox="1"/>
          <p:nvPr>
            <p:ph type="ctrTitle"/>
          </p:nvPr>
        </p:nvSpPr>
        <p:spPr>
          <a:xfrm>
            <a:off x="-2" y="6858002"/>
            <a:ext cx="24384004" cy="4032447"/>
          </a:xfrm>
          <a:prstGeom prst="rect">
            <a:avLst/>
          </a:prstGeom>
        </p:spPr>
        <p:txBody>
          <a:bodyPr/>
          <a:lstStyle/>
          <a:p>
            <a:pPr>
              <a:defRPr b="1" sz="7200"/>
            </a:pPr>
            <a:r>
              <a:t>The evidence supporting how people living with HIV</a:t>
            </a:r>
            <a:br/>
            <a:r>
              <a:t>who have an undetectable viral load</a:t>
            </a:r>
            <a:br/>
            <a:r>
              <a:t>can’t pass it on</a:t>
            </a:r>
          </a:p>
        </p:txBody>
      </p:sp>
      <p:sp>
        <p:nvSpPr>
          <p:cNvPr id="82" name="Subtitle 2"/>
          <p:cNvSpPr txBox="1"/>
          <p:nvPr>
            <p:ph type="subTitle" sz="quarter" idx="1"/>
          </p:nvPr>
        </p:nvSpPr>
        <p:spPr>
          <a:xfrm>
            <a:off x="22647" y="10737137"/>
            <a:ext cx="24384001" cy="1161423"/>
          </a:xfrm>
          <a:prstGeom prst="rect">
            <a:avLst/>
          </a:prstGeom>
        </p:spPr>
        <p:txBody>
          <a:bodyPr/>
          <a:lstStyle>
            <a:lvl1pPr defTabSz="1755604">
              <a:spcBef>
                <a:spcPts val="1400"/>
              </a:spcBef>
              <a:defRPr sz="6100"/>
            </a:lvl1pPr>
          </a:lstStyle>
          <a:p>
            <a:pPr/>
            <a:r>
              <a:t>Prof Alison Rodger </a:t>
            </a:r>
          </a:p>
        </p:txBody>
      </p:sp>
      <p:pic>
        <p:nvPicPr>
          <p:cNvPr id="8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12201" r="0" b="38732"/>
          <a:stretch>
            <a:fillRect/>
          </a:stretch>
        </p:blipFill>
        <p:spPr>
          <a:xfrm>
            <a:off x="2602990" y="-1"/>
            <a:ext cx="19178020" cy="6273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8424" y="4337050"/>
            <a:ext cx="7265341" cy="848927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Title 8"/>
          <p:cNvSpPr txBox="1"/>
          <p:nvPr>
            <p:ph type="title"/>
          </p:nvPr>
        </p:nvSpPr>
        <p:spPr>
          <a:xfrm>
            <a:off x="-121369" y="653702"/>
            <a:ext cx="24384000" cy="2286001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PARTNER Study</a:t>
            </a:r>
            <a:br/>
            <a:r>
              <a:rPr sz="4800">
                <a:latin typeface="Raleway Medium"/>
                <a:ea typeface="Raleway Medium"/>
                <a:cs typeface="Raleway Medium"/>
                <a:sym typeface="Raleway Medium"/>
              </a:rPr>
              <a:t>(</a:t>
            </a:r>
            <a:r>
              <a:rPr sz="4800"/>
              <a:t>P</a:t>
            </a:r>
            <a:r>
              <a:rPr sz="4800">
                <a:latin typeface="Raleway Medium"/>
                <a:ea typeface="Raleway Medium"/>
                <a:cs typeface="Raleway Medium"/>
                <a:sym typeface="Raleway Medium"/>
              </a:rPr>
              <a:t>artners of people on </a:t>
            </a:r>
            <a:r>
              <a:rPr sz="4800"/>
              <a:t>ART</a:t>
            </a:r>
            <a:r>
              <a:rPr sz="4800">
                <a:latin typeface="Raleway Medium"/>
                <a:ea typeface="Raleway Medium"/>
                <a:cs typeface="Raleway Medium"/>
                <a:sym typeface="Raleway Medium"/>
              </a:rPr>
              <a:t>:a </a:t>
            </a:r>
            <a:r>
              <a:rPr sz="4800"/>
              <a:t>N</a:t>
            </a:r>
            <a:r>
              <a:rPr sz="4800">
                <a:latin typeface="Raleway Medium"/>
                <a:ea typeface="Raleway Medium"/>
                <a:cs typeface="Raleway Medium"/>
                <a:sym typeface="Raleway Medium"/>
              </a:rPr>
              <a:t>ew </a:t>
            </a:r>
            <a:r>
              <a:rPr sz="4800"/>
              <a:t>E</a:t>
            </a:r>
            <a:r>
              <a:rPr sz="4800">
                <a:latin typeface="Raleway Medium"/>
                <a:ea typeface="Raleway Medium"/>
                <a:cs typeface="Raleway Medium"/>
                <a:sym typeface="Raleway Medium"/>
              </a:rPr>
              <a:t>valuation of the </a:t>
            </a:r>
            <a:r>
              <a:rPr sz="4800"/>
              <a:t>R</a:t>
            </a:r>
            <a:r>
              <a:rPr sz="4800">
                <a:latin typeface="Raleway Medium"/>
                <a:ea typeface="Raleway Medium"/>
                <a:cs typeface="Raleway Medium"/>
                <a:sym typeface="Raleway Medium"/>
              </a:rPr>
              <a:t>isks)</a:t>
            </a:r>
            <a:r>
              <a:rPr sz="4800"/>
              <a:t> </a:t>
            </a:r>
          </a:p>
        </p:txBody>
      </p:sp>
      <p:sp>
        <p:nvSpPr>
          <p:cNvPr id="287" name="Content Placeholder 2"/>
          <p:cNvSpPr txBox="1"/>
          <p:nvPr>
            <p:ph type="body" sz="half" idx="1"/>
          </p:nvPr>
        </p:nvSpPr>
        <p:spPr>
          <a:xfrm>
            <a:off x="1947024" y="4349079"/>
            <a:ext cx="13610799" cy="704542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pPr>
            <a:r>
              <a:t>Design</a:t>
            </a:r>
            <a:r>
              <a:rPr>
                <a:solidFill>
                  <a:srgbClr val="5D5D5D"/>
                </a:solidFill>
              </a:rPr>
              <a:t>: </a:t>
            </a:r>
            <a:r>
              <a:rPr b="0"/>
              <a:t>an observational multi-centre European study of </a:t>
            </a:r>
            <a:br>
              <a:rPr b="0"/>
            </a:br>
            <a:r>
              <a:rPr b="0"/>
              <a:t>HIV serodifferent couples (gay and heterosexual) </a:t>
            </a:r>
            <a:br>
              <a:rPr b="0"/>
            </a:br>
            <a:r>
              <a:rPr b="0"/>
              <a:t>in which the positive partner is on ART</a:t>
            </a:r>
            <a:endParaRPr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SzTx/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pPr>
            <a:r>
              <a:t>PARTNER1:</a:t>
            </a:r>
            <a:r>
              <a:rPr b="0"/>
              <a:t> 2010-2014 (gay and heterosexual)</a:t>
            </a:r>
            <a:endParaRPr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SzTx/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pPr>
            <a:r>
              <a:t>PARTNER2: </a:t>
            </a:r>
            <a:r>
              <a:rPr b="0"/>
              <a:t>2014-2018 (gay couples only)</a:t>
            </a:r>
            <a:endParaRPr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SzTx/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pPr>
            <a:r>
              <a:t>Primary Study Aim</a:t>
            </a:r>
            <a:br/>
            <a:r>
              <a:rPr b="0"/>
              <a:t>To assess HIV transmission risk through condomless sex where the HIV-positive partner is on ART with a plasma HIV-1 RNA load &lt;200 copies/mL</a:t>
            </a:r>
          </a:p>
        </p:txBody>
      </p:sp>
      <p:pic>
        <p:nvPicPr>
          <p:cNvPr id="28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9996" y="12463605"/>
            <a:ext cx="1140884" cy="613906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Content Placeholder 4"/>
          <p:cNvSpPr txBox="1"/>
          <p:nvPr/>
        </p:nvSpPr>
        <p:spPr>
          <a:xfrm>
            <a:off x="2446149" y="12353520"/>
            <a:ext cx="13850307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>
              <a:spcBef>
                <a:spcPts val="800"/>
              </a:spcBef>
              <a:defRPr sz="20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National Institute for Health Research (NIHR) funded research: </a:t>
            </a:r>
            <a:br/>
            <a:r>
              <a:t>Programme Grant for Applied Research scheme (RP-PG-0608-10142) and RfPB scheme (PB-PG-1013-32069) </a:t>
            </a:r>
          </a:p>
        </p:txBody>
      </p:sp>
      <p:pic>
        <p:nvPicPr>
          <p:cNvPr id="290" name="Picture 21" descr="Picture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162" y="809328"/>
            <a:ext cx="2786080" cy="961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9" descr="Picture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97828" y="2303161"/>
            <a:ext cx="7265434" cy="7867207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Title 1"/>
          <p:cNvSpPr txBox="1"/>
          <p:nvPr>
            <p:ph type="title"/>
          </p:nvPr>
        </p:nvSpPr>
        <p:spPr>
          <a:xfrm>
            <a:off x="431806" y="521297"/>
            <a:ext cx="23618622" cy="1750218"/>
          </a:xfrm>
          <a:prstGeom prst="rect">
            <a:avLst/>
          </a:prstGeom>
        </p:spPr>
        <p:txBody>
          <a:bodyPr/>
          <a:lstStyle/>
          <a:p>
            <a:pPr/>
            <a:r>
              <a:t>Study Procedures</a:t>
            </a:r>
          </a:p>
        </p:txBody>
      </p:sp>
      <p:sp>
        <p:nvSpPr>
          <p:cNvPr id="294" name="Content Placeholder 2"/>
          <p:cNvSpPr txBox="1"/>
          <p:nvPr>
            <p:ph type="body" sz="half" idx="1"/>
          </p:nvPr>
        </p:nvSpPr>
        <p:spPr>
          <a:xfrm>
            <a:off x="980984" y="2633529"/>
            <a:ext cx="14835280" cy="7600523"/>
          </a:xfrm>
          <a:prstGeom prst="rect">
            <a:avLst/>
          </a:prstGeom>
        </p:spPr>
        <p:txBody>
          <a:bodyPr/>
          <a:lstStyle/>
          <a:p>
            <a:pPr marL="685781" indent="-685781"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Couple years of follow-up between HIV tests were included:</a:t>
            </a:r>
            <a:endParaRPr>
              <a:solidFill>
                <a:srgbClr val="5D5D5D"/>
              </a:solidFill>
              <a:latin typeface="+mn-lt"/>
              <a:ea typeface="+mn-ea"/>
              <a:cs typeface="+mn-cs"/>
              <a:sym typeface="Calibri"/>
            </a:endParaRPr>
          </a:p>
          <a:p>
            <a:pPr lvl="1" marL="914378" indent="-571487"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Couples had condomless sex together</a:t>
            </a:r>
            <a:endParaRPr sz="5000"/>
          </a:p>
          <a:p>
            <a:pPr lvl="1" marL="914378" indent="-571487"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No PEP or PrEP use by the HIV negative partner</a:t>
            </a:r>
            <a:endParaRPr sz="5000"/>
          </a:p>
          <a:p>
            <a:pPr lvl="1" marL="914378" indent="-571487"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HIV-1 RNA load &lt;200 copies/mL in HIV + partner</a:t>
            </a:r>
            <a:endParaRPr>
              <a:solidFill>
                <a:srgbClr val="5D5D5D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685781" indent="-685781"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We reported rate of within-couple phylogenetically linked transmissions during eligible CYFU</a:t>
            </a:r>
          </a:p>
        </p:txBody>
      </p:sp>
      <p:sp>
        <p:nvSpPr>
          <p:cNvPr id="295" name="object 5"/>
          <p:cNvSpPr/>
          <p:nvPr/>
        </p:nvSpPr>
        <p:spPr>
          <a:xfrm>
            <a:off x="958752" y="10400540"/>
            <a:ext cx="2062266" cy="17136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121918" tIns="121918" rIns="121918" bIns="121918"/>
          <a:lstStyle/>
          <a:p>
            <a:pPr defTabSz="1371600">
              <a:defRPr sz="2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96" name="object 6"/>
          <p:cNvSpPr/>
          <p:nvPr/>
        </p:nvSpPr>
        <p:spPr>
          <a:xfrm>
            <a:off x="3157185" y="10465195"/>
            <a:ext cx="5943603" cy="628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19" y="0"/>
                </a:moveTo>
                <a:lnTo>
                  <a:pt x="381" y="0"/>
                </a:lnTo>
                <a:lnTo>
                  <a:pt x="233" y="283"/>
                </a:lnTo>
                <a:lnTo>
                  <a:pt x="112" y="1054"/>
                </a:lnTo>
                <a:lnTo>
                  <a:pt x="30" y="2199"/>
                </a:lnTo>
                <a:lnTo>
                  <a:pt x="0" y="3600"/>
                </a:lnTo>
                <a:lnTo>
                  <a:pt x="0" y="18000"/>
                </a:lnTo>
                <a:lnTo>
                  <a:pt x="30" y="19401"/>
                </a:lnTo>
                <a:lnTo>
                  <a:pt x="112" y="20546"/>
                </a:lnTo>
                <a:lnTo>
                  <a:pt x="233" y="21317"/>
                </a:lnTo>
                <a:lnTo>
                  <a:pt x="381" y="21600"/>
                </a:lnTo>
                <a:lnTo>
                  <a:pt x="21219" y="21600"/>
                </a:lnTo>
                <a:lnTo>
                  <a:pt x="21367" y="21317"/>
                </a:lnTo>
                <a:lnTo>
                  <a:pt x="21488" y="20546"/>
                </a:lnTo>
                <a:lnTo>
                  <a:pt x="21570" y="19401"/>
                </a:lnTo>
                <a:lnTo>
                  <a:pt x="21600" y="18000"/>
                </a:lnTo>
                <a:lnTo>
                  <a:pt x="21600" y="3600"/>
                </a:lnTo>
                <a:lnTo>
                  <a:pt x="21570" y="2199"/>
                </a:lnTo>
                <a:lnTo>
                  <a:pt x="21488" y="1054"/>
                </a:lnTo>
                <a:lnTo>
                  <a:pt x="21367" y="283"/>
                </a:lnTo>
                <a:lnTo>
                  <a:pt x="21219" y="0"/>
                </a:lnTo>
                <a:close/>
              </a:path>
            </a:pathLst>
          </a:custGeom>
          <a:solidFill>
            <a:srgbClr val="C3DED3"/>
          </a:solidFill>
          <a:ln w="12700">
            <a:miter lim="400000"/>
          </a:ln>
        </p:spPr>
        <p:txBody>
          <a:bodyPr lIns="121918" tIns="121918" rIns="121918" bIns="121918"/>
          <a:lstStyle/>
          <a:p>
            <a:pPr defTabSz="1371600">
              <a:defRPr sz="2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97" name="object 8"/>
          <p:cNvSpPr/>
          <p:nvPr/>
        </p:nvSpPr>
        <p:spPr>
          <a:xfrm>
            <a:off x="3157185" y="11455795"/>
            <a:ext cx="5943603" cy="628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19" y="0"/>
                </a:moveTo>
                <a:lnTo>
                  <a:pt x="381" y="0"/>
                </a:lnTo>
                <a:lnTo>
                  <a:pt x="233" y="283"/>
                </a:lnTo>
                <a:lnTo>
                  <a:pt x="112" y="1054"/>
                </a:lnTo>
                <a:lnTo>
                  <a:pt x="30" y="2199"/>
                </a:lnTo>
                <a:lnTo>
                  <a:pt x="0" y="3600"/>
                </a:lnTo>
                <a:lnTo>
                  <a:pt x="0" y="18000"/>
                </a:lnTo>
                <a:lnTo>
                  <a:pt x="30" y="19401"/>
                </a:lnTo>
                <a:lnTo>
                  <a:pt x="112" y="20546"/>
                </a:lnTo>
                <a:lnTo>
                  <a:pt x="233" y="21317"/>
                </a:lnTo>
                <a:lnTo>
                  <a:pt x="381" y="21600"/>
                </a:lnTo>
                <a:lnTo>
                  <a:pt x="21219" y="21600"/>
                </a:lnTo>
                <a:lnTo>
                  <a:pt x="21367" y="21317"/>
                </a:lnTo>
                <a:lnTo>
                  <a:pt x="21488" y="20546"/>
                </a:lnTo>
                <a:lnTo>
                  <a:pt x="21570" y="19401"/>
                </a:lnTo>
                <a:lnTo>
                  <a:pt x="21600" y="18000"/>
                </a:lnTo>
                <a:lnTo>
                  <a:pt x="21600" y="3600"/>
                </a:lnTo>
                <a:lnTo>
                  <a:pt x="21570" y="2199"/>
                </a:lnTo>
                <a:lnTo>
                  <a:pt x="21488" y="1054"/>
                </a:lnTo>
                <a:lnTo>
                  <a:pt x="21367" y="283"/>
                </a:lnTo>
                <a:lnTo>
                  <a:pt x="21219" y="0"/>
                </a:lnTo>
                <a:close/>
              </a:path>
            </a:pathLst>
          </a:custGeom>
          <a:solidFill>
            <a:srgbClr val="F5CBA0"/>
          </a:solidFill>
          <a:ln w="12700">
            <a:miter lim="400000"/>
          </a:ln>
        </p:spPr>
        <p:txBody>
          <a:bodyPr lIns="121918" tIns="121918" rIns="121918" bIns="121918"/>
          <a:lstStyle/>
          <a:p>
            <a:pPr defTabSz="1371600">
              <a:defRPr sz="2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98" name="object 10"/>
          <p:cNvSpPr txBox="1"/>
          <p:nvPr/>
        </p:nvSpPr>
        <p:spPr>
          <a:xfrm>
            <a:off x="3478734" y="10647289"/>
            <a:ext cx="5254943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371600">
              <a:defRPr b="1" spc="7" sz="2800">
                <a:solidFill>
                  <a:srgbClr val="40404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Partner </a:t>
            </a:r>
            <a:r>
              <a:rPr spc="0"/>
              <a:t>on </a:t>
            </a:r>
            <a:r>
              <a:rPr spc="15"/>
              <a:t>suppressive</a:t>
            </a:r>
            <a:r>
              <a:rPr spc="-638"/>
              <a:t> </a:t>
            </a:r>
            <a:r>
              <a:rPr spc="44"/>
              <a:t>ART</a:t>
            </a:r>
            <a:endParaRPr sz="3400">
              <a:latin typeface="+mn-lt"/>
              <a:ea typeface="+mn-ea"/>
              <a:cs typeface="+mn-cs"/>
              <a:sym typeface="Calibri"/>
            </a:endParaRPr>
          </a:p>
          <a:p>
            <a:pPr algn="ctr" defTabSz="1371600">
              <a:spcBef>
                <a:spcPts val="3400"/>
              </a:spcBef>
              <a:defRPr b="1" sz="2800">
                <a:solidFill>
                  <a:srgbClr val="40404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Newly </a:t>
            </a:r>
            <a:r>
              <a:rPr spc="-7"/>
              <a:t>positive</a:t>
            </a:r>
            <a:r>
              <a:rPr spc="-206"/>
              <a:t> </a:t>
            </a:r>
            <a:r>
              <a:t>partner</a:t>
            </a:r>
          </a:p>
        </p:txBody>
      </p:sp>
      <p:sp>
        <p:nvSpPr>
          <p:cNvPr id="299" name="object 11"/>
          <p:cNvSpPr/>
          <p:nvPr/>
        </p:nvSpPr>
        <p:spPr>
          <a:xfrm>
            <a:off x="10586690" y="10465195"/>
            <a:ext cx="4743413" cy="628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77" y="0"/>
                </a:moveTo>
                <a:lnTo>
                  <a:pt x="423" y="0"/>
                </a:lnTo>
                <a:lnTo>
                  <a:pt x="258" y="283"/>
                </a:lnTo>
                <a:lnTo>
                  <a:pt x="124" y="1054"/>
                </a:lnTo>
                <a:lnTo>
                  <a:pt x="33" y="2199"/>
                </a:lnTo>
                <a:lnTo>
                  <a:pt x="0" y="3600"/>
                </a:lnTo>
                <a:lnTo>
                  <a:pt x="0" y="18000"/>
                </a:lnTo>
                <a:lnTo>
                  <a:pt x="33" y="19401"/>
                </a:lnTo>
                <a:lnTo>
                  <a:pt x="124" y="20546"/>
                </a:lnTo>
                <a:lnTo>
                  <a:pt x="258" y="21317"/>
                </a:lnTo>
                <a:lnTo>
                  <a:pt x="423" y="21600"/>
                </a:lnTo>
                <a:lnTo>
                  <a:pt x="21177" y="21600"/>
                </a:lnTo>
                <a:lnTo>
                  <a:pt x="21342" y="21317"/>
                </a:lnTo>
                <a:lnTo>
                  <a:pt x="21476" y="20546"/>
                </a:lnTo>
                <a:lnTo>
                  <a:pt x="21567" y="19401"/>
                </a:lnTo>
                <a:lnTo>
                  <a:pt x="21600" y="18000"/>
                </a:lnTo>
                <a:lnTo>
                  <a:pt x="21600" y="3600"/>
                </a:lnTo>
                <a:lnTo>
                  <a:pt x="21567" y="2199"/>
                </a:lnTo>
                <a:lnTo>
                  <a:pt x="21476" y="1054"/>
                </a:lnTo>
                <a:lnTo>
                  <a:pt x="21342" y="283"/>
                </a:lnTo>
                <a:lnTo>
                  <a:pt x="21177" y="0"/>
                </a:lnTo>
                <a:close/>
              </a:path>
            </a:pathLst>
          </a:custGeom>
          <a:solidFill>
            <a:srgbClr val="A6CDBD"/>
          </a:solidFill>
          <a:ln w="12700">
            <a:miter lim="400000"/>
          </a:ln>
        </p:spPr>
        <p:txBody>
          <a:bodyPr lIns="121918" tIns="121918" rIns="121918" bIns="121918"/>
          <a:lstStyle/>
          <a:p>
            <a:pPr defTabSz="1371600">
              <a:defRPr sz="2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00" name="object 13"/>
          <p:cNvSpPr/>
          <p:nvPr/>
        </p:nvSpPr>
        <p:spPr>
          <a:xfrm>
            <a:off x="10586690" y="11455795"/>
            <a:ext cx="4743413" cy="628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77" y="0"/>
                </a:moveTo>
                <a:lnTo>
                  <a:pt x="423" y="0"/>
                </a:lnTo>
                <a:lnTo>
                  <a:pt x="258" y="283"/>
                </a:lnTo>
                <a:lnTo>
                  <a:pt x="124" y="1054"/>
                </a:lnTo>
                <a:lnTo>
                  <a:pt x="33" y="2199"/>
                </a:lnTo>
                <a:lnTo>
                  <a:pt x="0" y="3600"/>
                </a:lnTo>
                <a:lnTo>
                  <a:pt x="0" y="18000"/>
                </a:lnTo>
                <a:lnTo>
                  <a:pt x="33" y="19401"/>
                </a:lnTo>
                <a:lnTo>
                  <a:pt x="124" y="20546"/>
                </a:lnTo>
                <a:lnTo>
                  <a:pt x="258" y="21317"/>
                </a:lnTo>
                <a:lnTo>
                  <a:pt x="423" y="21600"/>
                </a:lnTo>
                <a:lnTo>
                  <a:pt x="21177" y="21600"/>
                </a:lnTo>
                <a:lnTo>
                  <a:pt x="21342" y="21317"/>
                </a:lnTo>
                <a:lnTo>
                  <a:pt x="21476" y="20546"/>
                </a:lnTo>
                <a:lnTo>
                  <a:pt x="21567" y="19401"/>
                </a:lnTo>
                <a:lnTo>
                  <a:pt x="21600" y="18000"/>
                </a:lnTo>
                <a:lnTo>
                  <a:pt x="21600" y="3600"/>
                </a:lnTo>
                <a:lnTo>
                  <a:pt x="21567" y="2199"/>
                </a:lnTo>
                <a:lnTo>
                  <a:pt x="21476" y="1054"/>
                </a:lnTo>
                <a:lnTo>
                  <a:pt x="21342" y="283"/>
                </a:lnTo>
                <a:lnTo>
                  <a:pt x="21177" y="0"/>
                </a:lnTo>
                <a:close/>
              </a:path>
            </a:pathLst>
          </a:custGeom>
          <a:solidFill>
            <a:srgbClr val="F0B270"/>
          </a:solidFill>
          <a:ln w="12700">
            <a:miter lim="400000"/>
          </a:ln>
        </p:spPr>
        <p:txBody>
          <a:bodyPr lIns="121918" tIns="121918" rIns="121918" bIns="121918"/>
          <a:lstStyle/>
          <a:p>
            <a:pPr defTabSz="1371600">
              <a:defRPr sz="2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01" name="object 15"/>
          <p:cNvSpPr txBox="1"/>
          <p:nvPr/>
        </p:nvSpPr>
        <p:spPr>
          <a:xfrm>
            <a:off x="10692741" y="10647289"/>
            <a:ext cx="4512949" cy="1286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42862" algn="ctr" defTabSz="1371600">
              <a:defRPr b="1" sz="2800">
                <a:solidFill>
                  <a:srgbClr val="40404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HIV-­‐1 DNA from PBMC</a:t>
            </a:r>
            <a:endParaRPr sz="3400">
              <a:latin typeface="+mn-lt"/>
              <a:ea typeface="+mn-ea"/>
              <a:cs typeface="+mn-cs"/>
              <a:sym typeface="Calibri"/>
            </a:endParaRPr>
          </a:p>
          <a:p>
            <a:pPr indent="7142" algn="ctr" defTabSz="1371600">
              <a:spcBef>
                <a:spcPts val="3400"/>
              </a:spcBef>
              <a:defRPr b="1" sz="2800">
                <a:solidFill>
                  <a:srgbClr val="40404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HIV-­‐1 RNA from plasma</a:t>
            </a:r>
          </a:p>
        </p:txBody>
      </p:sp>
      <p:sp>
        <p:nvSpPr>
          <p:cNvPr id="302" name="object 16"/>
          <p:cNvSpPr/>
          <p:nvPr/>
        </p:nvSpPr>
        <p:spPr>
          <a:xfrm>
            <a:off x="9338912" y="10627122"/>
            <a:ext cx="983800" cy="28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6" y="0"/>
                </a:moveTo>
                <a:lnTo>
                  <a:pt x="18840" y="8640"/>
                </a:lnTo>
                <a:lnTo>
                  <a:pt x="627" y="8640"/>
                </a:lnTo>
                <a:lnTo>
                  <a:pt x="383" y="8810"/>
                </a:lnTo>
                <a:lnTo>
                  <a:pt x="184" y="9272"/>
                </a:lnTo>
                <a:lnTo>
                  <a:pt x="49" y="9959"/>
                </a:lnTo>
                <a:lnTo>
                  <a:pt x="0" y="10800"/>
                </a:lnTo>
                <a:lnTo>
                  <a:pt x="49" y="11641"/>
                </a:lnTo>
                <a:lnTo>
                  <a:pt x="184" y="12327"/>
                </a:lnTo>
                <a:lnTo>
                  <a:pt x="383" y="12790"/>
                </a:lnTo>
                <a:lnTo>
                  <a:pt x="627" y="12960"/>
                </a:lnTo>
                <a:lnTo>
                  <a:pt x="18840" y="12960"/>
                </a:lnTo>
                <a:lnTo>
                  <a:pt x="17836" y="21600"/>
                </a:lnTo>
                <a:lnTo>
                  <a:pt x="21600" y="10800"/>
                </a:lnTo>
                <a:lnTo>
                  <a:pt x="20847" y="8640"/>
                </a:lnTo>
                <a:lnTo>
                  <a:pt x="18840" y="8640"/>
                </a:lnTo>
                <a:lnTo>
                  <a:pt x="20847" y="8640"/>
                </a:lnTo>
                <a:lnTo>
                  <a:pt x="17836" y="0"/>
                </a:lnTo>
                <a:close/>
              </a:path>
            </a:pathLst>
          </a:custGeom>
          <a:solidFill>
            <a:srgbClr val="9D2D0F"/>
          </a:solidFill>
          <a:ln w="12700">
            <a:miter lim="400000"/>
          </a:ln>
        </p:spPr>
        <p:txBody>
          <a:bodyPr lIns="121918" tIns="121918" rIns="121918" bIns="121918"/>
          <a:lstStyle/>
          <a:p>
            <a:pPr defTabSz="1371600">
              <a:defRPr sz="2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03" name="object 17"/>
          <p:cNvSpPr/>
          <p:nvPr/>
        </p:nvSpPr>
        <p:spPr>
          <a:xfrm>
            <a:off x="9338912" y="11617720"/>
            <a:ext cx="983800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6" y="0"/>
                </a:moveTo>
                <a:lnTo>
                  <a:pt x="18840" y="8640"/>
                </a:lnTo>
                <a:lnTo>
                  <a:pt x="627" y="8640"/>
                </a:lnTo>
                <a:lnTo>
                  <a:pt x="383" y="8810"/>
                </a:lnTo>
                <a:lnTo>
                  <a:pt x="184" y="9273"/>
                </a:lnTo>
                <a:lnTo>
                  <a:pt x="49" y="9959"/>
                </a:lnTo>
                <a:lnTo>
                  <a:pt x="0" y="10800"/>
                </a:lnTo>
                <a:lnTo>
                  <a:pt x="49" y="11641"/>
                </a:lnTo>
                <a:lnTo>
                  <a:pt x="184" y="12327"/>
                </a:lnTo>
                <a:lnTo>
                  <a:pt x="383" y="12790"/>
                </a:lnTo>
                <a:lnTo>
                  <a:pt x="627" y="12960"/>
                </a:lnTo>
                <a:lnTo>
                  <a:pt x="18840" y="12960"/>
                </a:lnTo>
                <a:lnTo>
                  <a:pt x="17836" y="21600"/>
                </a:lnTo>
                <a:lnTo>
                  <a:pt x="21600" y="10800"/>
                </a:lnTo>
                <a:lnTo>
                  <a:pt x="20847" y="8640"/>
                </a:lnTo>
                <a:lnTo>
                  <a:pt x="18840" y="8640"/>
                </a:lnTo>
                <a:lnTo>
                  <a:pt x="20847" y="8640"/>
                </a:lnTo>
                <a:lnTo>
                  <a:pt x="17836" y="0"/>
                </a:lnTo>
                <a:close/>
              </a:path>
            </a:pathLst>
          </a:custGeom>
          <a:solidFill>
            <a:srgbClr val="9D2D0F"/>
          </a:solidFill>
          <a:ln w="12700">
            <a:miter lim="400000"/>
          </a:ln>
        </p:spPr>
        <p:txBody>
          <a:bodyPr lIns="121918" tIns="121918" rIns="121918" bIns="121918"/>
          <a:lstStyle/>
          <a:p>
            <a:pPr defTabSz="1371600">
              <a:defRPr sz="2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30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87278" y="10499728"/>
            <a:ext cx="7799561" cy="1480759"/>
          </a:xfrm>
          <a:prstGeom prst="rect">
            <a:avLst/>
          </a:prstGeom>
          <a:ln w="101600" cap="sq">
            <a:solidFill>
              <a:srgbClr val="000000"/>
            </a:solidFill>
            <a:miter/>
          </a:ln>
          <a:effectLst>
            <a:outerShdw sx="100000" sy="100000" kx="0" ky="0" algn="b" rotWithShape="0" blurRad="127000" dist="101600" dir="2700000">
              <a:srgbClr val="000000">
                <a:alpha val="43000"/>
              </a:srgbClr>
            </a:outerShdw>
          </a:effectLst>
        </p:spPr>
      </p:pic>
      <p:sp>
        <p:nvSpPr>
          <p:cNvPr id="305" name="Rectangle 5"/>
          <p:cNvSpPr txBox="1"/>
          <p:nvPr/>
        </p:nvSpPr>
        <p:spPr>
          <a:xfrm>
            <a:off x="958849" y="7852299"/>
            <a:ext cx="11772318" cy="2270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marR="7621" indent="7142" defTabSz="1371600">
              <a:lnSpc>
                <a:spcPct val="99000"/>
              </a:lnSpc>
              <a:defRPr b="1" sz="3400">
                <a:latin typeface="Raleway"/>
                <a:ea typeface="Raleway"/>
                <a:cs typeface="Raleway"/>
                <a:sym typeface="Raleway"/>
              </a:defRPr>
            </a:pPr>
            <a:r>
              <a:t>If a </a:t>
            </a:r>
            <a:r>
              <a:rPr spc="-170"/>
              <a:t>HIV-­‐negative </a:t>
            </a:r>
            <a:r>
              <a:rPr spc="-7"/>
              <a:t>partner</a:t>
            </a:r>
            <a:r>
              <a:t> </a:t>
            </a:r>
            <a:r>
              <a:rPr spc="7"/>
              <a:t>became </a:t>
            </a:r>
            <a:r>
              <a:rPr spc="-146"/>
              <a:t>HIV-­‐positive,  </a:t>
            </a:r>
            <a:r>
              <a:rPr spc="28"/>
              <a:t>a venous</a:t>
            </a:r>
            <a:r>
              <a:rPr spc="-272"/>
              <a:t> </a:t>
            </a:r>
            <a:r>
              <a:rPr spc="36"/>
              <a:t>blood</a:t>
            </a:r>
            <a:r>
              <a:rPr spc="-162"/>
              <a:t> </a:t>
            </a:r>
            <a:r>
              <a:rPr spc="-7"/>
              <a:t>sample</a:t>
            </a:r>
            <a:r>
              <a:rPr spc="-68"/>
              <a:t> </a:t>
            </a:r>
            <a:r>
              <a:rPr spc="-36"/>
              <a:t>was</a:t>
            </a:r>
            <a:r>
              <a:rPr spc="28"/>
              <a:t> </a:t>
            </a:r>
            <a:r>
              <a:rPr spc="-44"/>
              <a:t>taken</a:t>
            </a:r>
            <a:r>
              <a:rPr spc="-15"/>
              <a:t> </a:t>
            </a:r>
            <a:r>
              <a:rPr spc="-20"/>
              <a:t>from</a:t>
            </a:r>
            <a:r>
              <a:rPr spc="60"/>
              <a:t> </a:t>
            </a:r>
            <a:r>
              <a:rPr spc="20"/>
              <a:t>both</a:t>
            </a:r>
            <a:r>
              <a:rPr spc="-162"/>
              <a:t> </a:t>
            </a:r>
            <a:r>
              <a:rPr spc="-15"/>
              <a:t>partners</a:t>
            </a:r>
            <a:r>
              <a:rPr spc="20"/>
              <a:t> </a:t>
            </a:r>
            <a:r>
              <a:rPr spc="-7"/>
              <a:t>to</a:t>
            </a:r>
            <a:r>
              <a:rPr spc="-15"/>
              <a:t> </a:t>
            </a:r>
            <a:r>
              <a:rPr spc="7"/>
              <a:t>determine</a:t>
            </a:r>
            <a:r>
              <a:rPr spc="-206"/>
              <a:t> </a:t>
            </a:r>
            <a:r>
              <a:rPr spc="7"/>
              <a:t>genetic </a:t>
            </a:r>
            <a:r>
              <a:rPr spc="-7"/>
              <a:t>relatedness </a:t>
            </a:r>
            <a:r>
              <a:rPr spc="20"/>
              <a:t>of </a:t>
            </a:r>
            <a:r>
              <a:rPr spc="15"/>
              <a:t>the </a:t>
            </a:r>
            <a:r>
              <a:t>respective HIV</a:t>
            </a:r>
            <a:r>
              <a:rPr spc="-498"/>
              <a:t>  </a:t>
            </a:r>
            <a:r>
              <a:rPr spc="7"/>
              <a:t>sequences</a:t>
            </a:r>
          </a:p>
        </p:txBody>
      </p:sp>
      <p:sp>
        <p:nvSpPr>
          <p:cNvPr id="306" name="Rectangle 33"/>
          <p:cNvSpPr/>
          <p:nvPr/>
        </p:nvSpPr>
        <p:spPr>
          <a:xfrm>
            <a:off x="17180678" y="11304226"/>
            <a:ext cx="6012669" cy="650096"/>
          </a:xfrm>
          <a:prstGeom prst="rect">
            <a:avLst/>
          </a:prstGeom>
          <a:ln w="63500">
            <a:solidFill>
              <a:srgbClr val="FF0000"/>
            </a:solidFill>
          </a:ln>
        </p:spPr>
        <p:txBody>
          <a:bodyPr lIns="121918" tIns="121918" rIns="121918" bIns="121918" anchor="ctr"/>
          <a:lstStyle/>
          <a:p>
            <a:pPr algn="ctr" defTabSz="1371600"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07" name="TextBox 34"/>
          <p:cNvSpPr txBox="1"/>
          <p:nvPr/>
        </p:nvSpPr>
        <p:spPr>
          <a:xfrm>
            <a:off x="20256895" y="2536825"/>
            <a:ext cx="3587930" cy="1158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algn="r" defTabSz="1371600">
              <a:defRPr sz="2000">
                <a:solidFill>
                  <a:srgbClr val="00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Partners</a:t>
            </a:r>
            <a:endParaRPr b="1">
              <a:latin typeface="+mn-lt"/>
              <a:ea typeface="+mn-ea"/>
              <a:cs typeface="+mn-cs"/>
              <a:sym typeface="Calibri"/>
            </a:endParaRPr>
          </a:p>
          <a:p>
            <a:pPr algn="r" defTabSz="1371600">
              <a:defRPr sz="20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Partner Controls</a:t>
            </a:r>
            <a:endParaRPr b="1">
              <a:latin typeface="+mn-lt"/>
              <a:ea typeface="+mn-ea"/>
              <a:cs typeface="+mn-cs"/>
              <a:sym typeface="Calibri"/>
            </a:endParaRPr>
          </a:p>
          <a:p>
            <a:pPr algn="r" defTabSz="1371600">
              <a:defRPr sz="2000">
                <a:solidFill>
                  <a:srgbClr val="FFC0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Transmission Controls</a:t>
            </a:r>
          </a:p>
        </p:txBody>
      </p:sp>
      <p:pic>
        <p:nvPicPr>
          <p:cNvPr id="308" name="Picture 21" descr="Picture 2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2162" y="809328"/>
            <a:ext cx="2786080" cy="961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6" grpId="12"/>
      <p:bldP build="whole" bldLvl="1" animBg="1" rev="0" advAuto="0" spid="302" grpId="9"/>
      <p:bldP build="whole" bldLvl="1" animBg="1" rev="0" advAuto="0" spid="296" grpId="3"/>
      <p:bldP build="whole" bldLvl="1" animBg="1" rev="0" advAuto="0" spid="300" grpId="7"/>
      <p:bldP build="whole" bldLvl="1" animBg="1" rev="0" advAuto="0" spid="301" grpId="8"/>
      <p:bldP build="whole" bldLvl="1" animBg="1" rev="0" advAuto="0" spid="297" grpId="4"/>
      <p:bldP build="whole" bldLvl="1" animBg="1" rev="0" advAuto="0" spid="298" grpId="5"/>
      <p:bldP build="whole" bldLvl="1" animBg="1" rev="0" advAuto="0" spid="295" grpId="2"/>
      <p:bldP build="whole" bldLvl="1" animBg="1" rev="0" advAuto="0" spid="303" grpId="10"/>
      <p:bldP build="whole" bldLvl="1" animBg="1" rev="0" advAuto="0" spid="304" grpId="11"/>
      <p:bldP build="whole" bldLvl="1" animBg="1" rev="0" advAuto="0" spid="299" grpId="6"/>
      <p:bldP build="whole" bldLvl="1" animBg="1" rev="0" advAuto="0" spid="292" grpId="13"/>
      <p:bldP build="whole" bldLvl="1" animBg="1" rev="0" advAuto="0" spid="307" grpId="14"/>
      <p:bldP build="whole" bldLvl="1" animBg="1" rev="0" advAuto="0" spid="30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itle 1"/>
          <p:cNvSpPr txBox="1"/>
          <p:nvPr>
            <p:ph type="title"/>
          </p:nvPr>
        </p:nvSpPr>
        <p:spPr>
          <a:xfrm>
            <a:off x="431806" y="636179"/>
            <a:ext cx="23618622" cy="1709936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Sequencing and Phylogenetic Analysis</a:t>
            </a:r>
          </a:p>
        </p:txBody>
      </p:sp>
      <p:sp>
        <p:nvSpPr>
          <p:cNvPr id="311" name="Content Placeholder 2"/>
          <p:cNvSpPr txBox="1"/>
          <p:nvPr>
            <p:ph type="body" idx="1"/>
          </p:nvPr>
        </p:nvSpPr>
        <p:spPr>
          <a:xfrm>
            <a:off x="2014868" y="2633530"/>
            <a:ext cx="21314370" cy="9051926"/>
          </a:xfrm>
          <a:prstGeom prst="rect">
            <a:avLst/>
          </a:prstGeom>
        </p:spPr>
        <p:txBody>
          <a:bodyPr/>
          <a:lstStyle/>
          <a:p>
            <a:pPr marL="638986" indent="-638986" defTabSz="1755603">
              <a:spcBef>
                <a:spcPts val="1700"/>
              </a:spcBef>
              <a:defRPr sz="4608"/>
            </a:pPr>
            <a:r>
              <a:t>HIV-1 </a:t>
            </a:r>
            <a:r>
              <a:rPr i="1"/>
              <a:t>pol </a:t>
            </a:r>
            <a:r>
              <a:t>and </a:t>
            </a:r>
            <a:r>
              <a:rPr i="1"/>
              <a:t>env</a:t>
            </a:r>
            <a:r>
              <a:t> sequences were obtained from either plasma or PBMCs by Sanger sequencing,</a:t>
            </a:r>
            <a:r>
              <a:rPr baseline="31194"/>
              <a:t> </a:t>
            </a:r>
            <a:r>
              <a:t>complemented by deep sequencing by Illumina in a subset</a:t>
            </a:r>
            <a:endParaRPr baseline="31194"/>
          </a:p>
          <a:p>
            <a:pPr marL="638986" indent="-638986" defTabSz="1755603">
              <a:spcBef>
                <a:spcPts val="1700"/>
              </a:spcBef>
              <a:defRPr sz="4608"/>
            </a:pPr>
            <a:r>
              <a:t>Maximum likelihood (ML) and Bayesian Markov Chain Monte-Carlo (MCMC) inferences were determined with RAxML-HCP2 v8 and Mr Bayes v3.2.6, respectively</a:t>
            </a:r>
            <a:endParaRPr sz="4224">
              <a:solidFill>
                <a:srgbClr val="5D5D5D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638986" indent="-638986" defTabSz="1755603">
              <a:spcBef>
                <a:spcPts val="1700"/>
              </a:spcBef>
              <a:defRPr sz="4608"/>
            </a:pPr>
            <a:r>
              <a:t>Controls: i) the 10 closest GenBank sequences, ii) replicate </a:t>
            </a:r>
            <a:br/>
            <a:r>
              <a:t>partners’ sequences, and iii) sequences from confirmed HIV- transmission pairs</a:t>
            </a:r>
            <a:endParaRPr baseline="31194"/>
          </a:p>
          <a:p>
            <a:pPr marL="638986" indent="-638986" defTabSz="1755603">
              <a:spcBef>
                <a:spcPts val="1700"/>
              </a:spcBef>
              <a:defRPr sz="4608"/>
            </a:pPr>
            <a:r>
              <a:t>Criteria for linking infections was monophyletic clustering with high statistical support e.g bootstrap value ≥0.90 (ML) or a posterior probability ≥0.95 (MCMC), and a pairwise genetic distance of ≤0.015 nucleotide substitutions per pol site</a:t>
            </a:r>
          </a:p>
        </p:txBody>
      </p:sp>
      <p:sp>
        <p:nvSpPr>
          <p:cNvPr id="312" name="TextBox 2"/>
          <p:cNvSpPr txBox="1"/>
          <p:nvPr/>
        </p:nvSpPr>
        <p:spPr>
          <a:xfrm>
            <a:off x="15969884" y="12706350"/>
            <a:ext cx="7744191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>
              <a:spcBef>
                <a:spcPts val="300"/>
              </a:spcBef>
              <a:defRPr sz="16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Rodger et al. JAMA, 2016. Geretti et al, JAMA, 2016. Beloukas et al.  Virus Res, 2012.  </a:t>
            </a:r>
          </a:p>
        </p:txBody>
      </p:sp>
      <p:pic>
        <p:nvPicPr>
          <p:cNvPr id="313" name="Picture 21" descr="Picture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162" y="809328"/>
            <a:ext cx="2786080" cy="961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1887" y="7591691"/>
            <a:ext cx="15520953" cy="5068028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Rounded Rectangle 3"/>
          <p:cNvSpPr/>
          <p:nvPr/>
        </p:nvSpPr>
        <p:spPr>
          <a:xfrm>
            <a:off x="4833406" y="7365124"/>
            <a:ext cx="2292698" cy="4893846"/>
          </a:xfrm>
          <a:prstGeom prst="roundRect">
            <a:avLst>
              <a:gd name="adj" fmla="val 16667"/>
            </a:avLst>
          </a:prstGeom>
          <a:ln w="63500">
            <a:solidFill>
              <a:srgbClr val="FF0000"/>
            </a:solidFill>
          </a:ln>
        </p:spPr>
        <p:txBody>
          <a:bodyPr lIns="121918" tIns="121918" rIns="121918" bIns="121918" anchor="ctr"/>
          <a:lstStyle/>
          <a:p>
            <a:pPr algn="ctr">
              <a:defRPr sz="34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17" name="TextBox 4"/>
          <p:cNvSpPr txBox="1"/>
          <p:nvPr/>
        </p:nvSpPr>
        <p:spPr>
          <a:xfrm>
            <a:off x="3785277" y="5444559"/>
            <a:ext cx="16318003" cy="1855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marL="571484" indent="-571484">
              <a:lnSpc>
                <a:spcPct val="85000"/>
              </a:lnSpc>
              <a:buSzPct val="100000"/>
              <a:buFont typeface="Arial"/>
              <a:buChar char="•"/>
              <a:defRPr sz="4000">
                <a:solidFill>
                  <a:srgbClr val="5D5D5D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Zero transmissions for both heterosexual and gay couples. 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571484" indent="-571484">
              <a:lnSpc>
                <a:spcPct val="85000"/>
              </a:lnSpc>
              <a:buSzPct val="100000"/>
              <a:buFont typeface="Arial"/>
              <a:buChar char="•"/>
              <a:defRPr sz="4000">
                <a:solidFill>
                  <a:srgbClr val="5D5D5D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But, PARTNER1 was not a large enough study in gay men to be really sure of the accuracy of the result</a:t>
            </a:r>
          </a:p>
        </p:txBody>
      </p:sp>
      <p:sp>
        <p:nvSpPr>
          <p:cNvPr id="318" name="Rectangle 11"/>
          <p:cNvSpPr/>
          <p:nvPr/>
        </p:nvSpPr>
        <p:spPr>
          <a:xfrm>
            <a:off x="9934365" y="8777982"/>
            <a:ext cx="8421449" cy="802639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defRPr sz="3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Upper limit: one transmission after 119 years CLS</a:t>
            </a:r>
          </a:p>
        </p:txBody>
      </p:sp>
      <p:sp>
        <p:nvSpPr>
          <p:cNvPr id="319" name="Rectangle 13"/>
          <p:cNvSpPr/>
          <p:nvPr/>
        </p:nvSpPr>
        <p:spPr>
          <a:xfrm>
            <a:off x="9934365" y="10817262"/>
            <a:ext cx="8383349" cy="76453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6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defRPr sz="3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Upper limit: one transmission after 217 years CLS</a:t>
            </a:r>
          </a:p>
        </p:txBody>
      </p:sp>
      <p:grpSp>
        <p:nvGrpSpPr>
          <p:cNvPr id="322" name="Rectangle 12"/>
          <p:cNvGrpSpPr/>
          <p:nvPr/>
        </p:nvGrpSpPr>
        <p:grpSpPr>
          <a:xfrm>
            <a:off x="3263597" y="3345260"/>
            <a:ext cx="5364739" cy="1632994"/>
            <a:chOff x="0" y="0"/>
            <a:chExt cx="5364738" cy="1632992"/>
          </a:xfrm>
        </p:grpSpPr>
        <p:sp>
          <p:nvSpPr>
            <p:cNvPr id="320" name="Rectangle"/>
            <p:cNvSpPr/>
            <p:nvPr/>
          </p:nvSpPr>
          <p:spPr>
            <a:xfrm>
              <a:off x="-1" y="0"/>
              <a:ext cx="5364739" cy="1632993"/>
            </a:xfrm>
            <a:prstGeom prst="rect">
              <a:avLst/>
            </a:prstGeom>
            <a:solidFill>
              <a:srgbClr val="DEE6F6"/>
            </a:solidFill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321" name="1,238…"/>
            <p:cNvSpPr txBox="1"/>
            <p:nvPr/>
          </p:nvSpPr>
          <p:spPr>
            <a:xfrm>
              <a:off x="119511" y="192927"/>
              <a:ext cx="5125716" cy="12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ctr">
              <a:spAutoFit/>
            </a:bodyPr>
            <a:lstStyle/>
            <a:p>
              <a:pPr algn="ctr">
                <a:defRPr b="1" sz="4200">
                  <a:solidFill>
                    <a:schemeClr val="accent1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r>
                <a:t>1,238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400">
                  <a:solidFill>
                    <a:srgbClr val="373737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r>
                <a:t>eligible CYFU (1/3 gay couples</a:t>
              </a:r>
              <a:r>
                <a:rPr sz="2600"/>
                <a:t>)</a:t>
              </a:r>
            </a:p>
          </p:txBody>
        </p:sp>
      </p:grpSp>
      <p:grpSp>
        <p:nvGrpSpPr>
          <p:cNvPr id="325" name="Rectangle 14"/>
          <p:cNvGrpSpPr/>
          <p:nvPr/>
        </p:nvGrpSpPr>
        <p:grpSpPr>
          <a:xfrm>
            <a:off x="9114440" y="3345259"/>
            <a:ext cx="5904660" cy="1632995"/>
            <a:chOff x="-1" y="0"/>
            <a:chExt cx="5904658" cy="1632993"/>
          </a:xfrm>
        </p:grpSpPr>
        <p:sp>
          <p:nvSpPr>
            <p:cNvPr id="323" name="Rectangle"/>
            <p:cNvSpPr/>
            <p:nvPr/>
          </p:nvSpPr>
          <p:spPr>
            <a:xfrm>
              <a:off x="-2" y="-1"/>
              <a:ext cx="5904660" cy="1632994"/>
            </a:xfrm>
            <a:prstGeom prst="rect">
              <a:avLst/>
            </a:prstGeom>
            <a:solidFill>
              <a:srgbClr val="DEE6F6"/>
            </a:solidFill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324" name="58,000…"/>
            <p:cNvSpPr txBox="1"/>
            <p:nvPr/>
          </p:nvSpPr>
          <p:spPr>
            <a:xfrm>
              <a:off x="121918" y="199276"/>
              <a:ext cx="5660821" cy="1234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ctr">
              <a:spAutoFit/>
            </a:bodyPr>
            <a:lstStyle/>
            <a:p>
              <a:pPr algn="ctr">
                <a:defRPr b="1" sz="4200">
                  <a:solidFill>
                    <a:srgbClr val="B9002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r>
                <a:t>58,000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400">
                  <a:solidFill>
                    <a:srgbClr val="373737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r>
                <a:t>condomless sex acts</a:t>
              </a:r>
            </a:p>
          </p:txBody>
        </p:sp>
      </p:grpSp>
      <p:grpSp>
        <p:nvGrpSpPr>
          <p:cNvPr id="328" name="Rectangle 15"/>
          <p:cNvGrpSpPr/>
          <p:nvPr/>
        </p:nvGrpSpPr>
        <p:grpSpPr>
          <a:xfrm>
            <a:off x="15451146" y="3357288"/>
            <a:ext cx="5328846" cy="1620968"/>
            <a:chOff x="0" y="0"/>
            <a:chExt cx="5328844" cy="1620967"/>
          </a:xfrm>
        </p:grpSpPr>
        <p:sp>
          <p:nvSpPr>
            <p:cNvPr id="326" name="Rectangle"/>
            <p:cNvSpPr/>
            <p:nvPr/>
          </p:nvSpPr>
          <p:spPr>
            <a:xfrm>
              <a:off x="0" y="-1"/>
              <a:ext cx="5328845" cy="1620969"/>
            </a:xfrm>
            <a:prstGeom prst="rect">
              <a:avLst/>
            </a:prstGeom>
            <a:solidFill>
              <a:srgbClr val="DEE6F6"/>
            </a:solidFill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327" name="ZERO…"/>
            <p:cNvSpPr txBox="1"/>
            <p:nvPr/>
          </p:nvSpPr>
          <p:spPr>
            <a:xfrm>
              <a:off x="121919" y="21813"/>
              <a:ext cx="5085006" cy="1577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ctr">
              <a:spAutoFit/>
            </a:bodyPr>
            <a:lstStyle/>
            <a:p>
              <a:pPr algn="ctr">
                <a:defRPr b="1" sz="4000">
                  <a:solidFill>
                    <a:srgbClr val="B9002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r>
                <a:t>ZERO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400">
                  <a:solidFill>
                    <a:srgbClr val="373737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r>
                <a:t>transmissions phylogenetically linked to HIV positive partner</a:t>
              </a:r>
            </a:p>
          </p:txBody>
        </p:sp>
      </p:grpSp>
      <p:sp>
        <p:nvSpPr>
          <p:cNvPr id="329" name="Title 1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PARTNER1 Study Results</a:t>
            </a:r>
          </a:p>
        </p:txBody>
      </p:sp>
      <p:pic>
        <p:nvPicPr>
          <p:cNvPr id="330" name="Picture 21" descr="Picture 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162" y="809328"/>
            <a:ext cx="2786080" cy="961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1"/>
      <p:bldP build="whole" bldLvl="1" animBg="1" rev="0" advAuto="0" spid="31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0" b="10863"/>
          <a:stretch>
            <a:fillRect/>
          </a:stretch>
        </p:blipFill>
        <p:spPr>
          <a:xfrm>
            <a:off x="2687167" y="1889448"/>
            <a:ext cx="9137430" cy="11335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39259" y="2266228"/>
            <a:ext cx="2540002" cy="609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76403" y="3370305"/>
            <a:ext cx="9702859" cy="75626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74700" dist="368300" dir="2700000">
              <a:srgbClr val="333333">
                <a:alpha val="64999"/>
              </a:srgbClr>
            </a:outerShdw>
          </a:effectLst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61850" y="6487404"/>
            <a:ext cx="8926257" cy="5555173"/>
          </a:xfrm>
          <a:prstGeom prst="rect">
            <a:avLst/>
          </a:prstGeom>
          <a:ln w="101600" cap="sq">
            <a:solidFill>
              <a:srgbClr val="000000"/>
            </a:solidFill>
            <a:miter/>
          </a:ln>
          <a:effectLst>
            <a:outerShdw sx="100000" sy="100000" kx="0" ky="0" algn="b" rotWithShape="0" blurRad="127000" dist="101600" dir="2700000">
              <a:srgbClr val="000000">
                <a:alpha val="43000"/>
              </a:srgbClr>
            </a:outerShdw>
          </a:effectLst>
        </p:spPr>
      </p:pic>
      <p:sp>
        <p:nvSpPr>
          <p:cNvPr id="336" name="Rounded Rectangle 16"/>
          <p:cNvSpPr/>
          <p:nvPr/>
        </p:nvSpPr>
        <p:spPr>
          <a:xfrm>
            <a:off x="14058906" y="9780744"/>
            <a:ext cx="8574255" cy="2219237"/>
          </a:xfrm>
          <a:prstGeom prst="roundRect">
            <a:avLst>
              <a:gd name="adj" fmla="val 11991"/>
            </a:avLst>
          </a:prstGeom>
          <a:ln w="101600">
            <a:solidFill>
              <a:srgbClr val="FF0000"/>
            </a:solidFill>
          </a:ln>
        </p:spPr>
        <p:txBody>
          <a:bodyPr lIns="121918" tIns="121918" rIns="121918" bIns="121918" anchor="ctr"/>
          <a:lstStyle/>
          <a:p>
            <a:pPr algn="ctr"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337" name="Picture 21" descr="Picture 2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2162" y="809328"/>
            <a:ext cx="2786080" cy="961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5" grpId="2"/>
      <p:bldP build="whole" bldLvl="1" animBg="1" rev="0" advAuto="0" spid="334" grpId="1"/>
      <p:bldP build="whole" bldLvl="1" animBg="1" rev="0" advAuto="0" spid="336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00911" y="11016842"/>
            <a:ext cx="3313164" cy="2321878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Title 1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The Opposites Attract Study</a:t>
            </a:r>
          </a:p>
        </p:txBody>
      </p:sp>
      <p:pic>
        <p:nvPicPr>
          <p:cNvPr id="341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rcRect l="0" t="0" r="362" b="0"/>
          <a:stretch>
            <a:fillRect/>
          </a:stretch>
        </p:blipFill>
        <p:spPr>
          <a:xfrm>
            <a:off x="8914613" y="3572464"/>
            <a:ext cx="13784209" cy="7145327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Rectangle 7"/>
          <p:cNvSpPr txBox="1"/>
          <p:nvPr/>
        </p:nvSpPr>
        <p:spPr>
          <a:xfrm>
            <a:off x="958848" y="4333842"/>
            <a:ext cx="7955765" cy="6022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marL="506312" indent="-506312">
              <a:spcBef>
                <a:spcPts val="800"/>
              </a:spcBef>
              <a:buSzPct val="100000"/>
              <a:buChar char="•"/>
              <a:defRPr sz="4000">
                <a:solidFill>
                  <a:srgbClr val="373737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343 serodifferent gay couples</a:t>
            </a:r>
            <a:endParaRPr baseline="31237"/>
          </a:p>
          <a:p>
            <a:pPr marL="506312" indent="-506312">
              <a:spcBef>
                <a:spcPts val="800"/>
              </a:spcBef>
              <a:buSzPct val="100000"/>
              <a:buChar char="•"/>
              <a:defRPr sz="4000">
                <a:solidFill>
                  <a:srgbClr val="373737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HIV+ partner suppressed on ART</a:t>
            </a:r>
            <a:endParaRPr baseline="31237"/>
          </a:p>
          <a:p>
            <a:pPr marL="506312" indent="-506312">
              <a:spcBef>
                <a:spcPts val="800"/>
              </a:spcBef>
              <a:buSzPct val="100000"/>
              <a:buChar char="•"/>
              <a:defRPr sz="4000">
                <a:solidFill>
                  <a:srgbClr val="373737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12,928 condomless anal sex acts, no PrEP </a:t>
            </a:r>
            <a:endParaRPr baseline="31237"/>
          </a:p>
          <a:p>
            <a:pPr marL="506312" indent="-506312">
              <a:spcBef>
                <a:spcPts val="800"/>
              </a:spcBef>
              <a:buSzPct val="100000"/>
              <a:buChar char="•"/>
              <a:defRPr b="1" sz="4000">
                <a:solidFill>
                  <a:srgbClr val="373737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No HIV transmissions </a:t>
            </a:r>
            <a:r>
              <a:rPr b="0"/>
              <a:t>from primary partner</a:t>
            </a:r>
            <a:endParaRPr sz="4200">
              <a:latin typeface="+mn-lt"/>
              <a:ea typeface="+mn-ea"/>
              <a:cs typeface="+mn-cs"/>
              <a:sym typeface="Calibri"/>
            </a:endParaRPr>
          </a:p>
          <a:p>
            <a:pPr marL="506312" indent="-506312">
              <a:spcBef>
                <a:spcPts val="800"/>
              </a:spcBef>
              <a:buSzPct val="100000"/>
              <a:buChar char="•"/>
              <a:defRPr sz="4000">
                <a:solidFill>
                  <a:srgbClr val="373737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3 transmissions from other partners outside of study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43" name="Rounded Rectangle 11"/>
          <p:cNvSpPr/>
          <p:nvPr/>
        </p:nvSpPr>
        <p:spPr>
          <a:xfrm>
            <a:off x="12624048" y="3572466"/>
            <a:ext cx="2232249" cy="7161793"/>
          </a:xfrm>
          <a:prstGeom prst="roundRect">
            <a:avLst>
              <a:gd name="adj" fmla="val 16667"/>
            </a:avLst>
          </a:prstGeom>
          <a:ln w="101600">
            <a:solidFill>
              <a:srgbClr val="FF0000"/>
            </a:solidFill>
          </a:ln>
        </p:spPr>
        <p:txBody>
          <a:bodyPr lIns="121918" tIns="121918" rIns="121918" bIns="121918" anchor="ctr"/>
          <a:lstStyle/>
          <a:p>
            <a:pPr algn="ctr">
              <a:defRPr sz="2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44" name="Rectangle 2"/>
          <p:cNvSpPr txBox="1"/>
          <p:nvPr/>
        </p:nvSpPr>
        <p:spPr>
          <a:xfrm>
            <a:off x="958850" y="12088038"/>
            <a:ext cx="6614160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 algn="r">
              <a:lnSpc>
                <a:spcPct val="107000"/>
              </a:lnSpc>
              <a:spcBef>
                <a:spcPts val="1000"/>
              </a:spcBef>
              <a:defRPr sz="18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Bavinton BR et al. Lancet HIV. 2018;5(8):e438-e447</a:t>
            </a:r>
          </a:p>
        </p:txBody>
      </p:sp>
      <p:sp>
        <p:nvSpPr>
          <p:cNvPr id="345" name="TextBox 3"/>
          <p:cNvSpPr txBox="1"/>
          <p:nvPr/>
        </p:nvSpPr>
        <p:spPr>
          <a:xfrm>
            <a:off x="8914363" y="11016842"/>
            <a:ext cx="7122997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defRPr sz="1800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CLAI, condomless anal intercourse;  UVL, undetectable viral load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itle 1"/>
          <p:cNvSpPr txBox="1"/>
          <p:nvPr>
            <p:ph type="title"/>
          </p:nvPr>
        </p:nvSpPr>
        <p:spPr>
          <a:xfrm>
            <a:off x="5665265" y="9239132"/>
            <a:ext cx="7940597" cy="2644680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r">
              <a:defRPr sz="6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Final piece of the jigsaw…. </a:t>
            </a:r>
          </a:p>
        </p:txBody>
      </p:sp>
      <p:pic>
        <p:nvPicPr>
          <p:cNvPr id="348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rcRect l="6921" t="0" r="7624" b="0"/>
          <a:stretch>
            <a:fillRect/>
          </a:stretch>
        </p:blipFill>
        <p:spPr>
          <a:xfrm>
            <a:off x="5665266" y="2562006"/>
            <a:ext cx="7940596" cy="6161091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Rectangle 3"/>
          <p:cNvSpPr/>
          <p:nvPr/>
        </p:nvSpPr>
        <p:spPr>
          <a:xfrm>
            <a:off x="13787741" y="2554100"/>
            <a:ext cx="5821084" cy="9329712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50" name="Content Placeholder 10"/>
          <p:cNvSpPr txBox="1"/>
          <p:nvPr>
            <p:ph type="body" sz="quarter" idx="1"/>
          </p:nvPr>
        </p:nvSpPr>
        <p:spPr>
          <a:xfrm>
            <a:off x="13939397" y="2765811"/>
            <a:ext cx="5381396" cy="7278546"/>
          </a:xfrm>
          <a:prstGeom prst="rect">
            <a:avLst/>
          </a:prstGeom>
        </p:spPr>
        <p:txBody>
          <a:bodyPr anchor="ctr"/>
          <a:lstStyle/>
          <a:p>
            <a:pPr marL="220663" indent="-203201">
              <a:buSzTx/>
              <a:buNone/>
              <a:defRPr b="1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“HIV transmission risk through condomless sex in gay couples with suppressive ART: The PARTNER2 Study extended results in gay men”</a:t>
            </a:r>
            <a:br/>
          </a:p>
        </p:txBody>
      </p:sp>
      <p:pic>
        <p:nvPicPr>
          <p:cNvPr id="35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94490" y="9272537"/>
            <a:ext cx="3154095" cy="10498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4" name="Picture 21"/>
          <p:cNvGrpSpPr/>
          <p:nvPr/>
        </p:nvGrpSpPr>
        <p:grpSpPr>
          <a:xfrm>
            <a:off x="16872520" y="10746433"/>
            <a:ext cx="1944216" cy="720081"/>
            <a:chOff x="0" y="0"/>
            <a:chExt cx="1944215" cy="720079"/>
          </a:xfrm>
        </p:grpSpPr>
        <p:sp>
          <p:nvSpPr>
            <p:cNvPr id="352" name="Rectangle"/>
            <p:cNvSpPr/>
            <p:nvPr/>
          </p:nvSpPr>
          <p:spPr>
            <a:xfrm>
              <a:off x="0" y="0"/>
              <a:ext cx="1944216" cy="7200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/>
            </a:p>
          </p:txBody>
        </p:sp>
        <p:pic>
          <p:nvPicPr>
            <p:cNvPr id="353" name="image15.png" descr="image15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11623" y="30015"/>
              <a:ext cx="1893140" cy="655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Rectangle 12"/>
          <p:cNvGrpSpPr/>
          <p:nvPr/>
        </p:nvGrpSpPr>
        <p:grpSpPr>
          <a:xfrm>
            <a:off x="793947" y="5763668"/>
            <a:ext cx="7781783" cy="1699828"/>
            <a:chOff x="0" y="-1"/>
            <a:chExt cx="7781782" cy="1699827"/>
          </a:xfrm>
        </p:grpSpPr>
        <p:sp>
          <p:nvSpPr>
            <p:cNvPr id="356" name="Rectangle"/>
            <p:cNvSpPr/>
            <p:nvPr/>
          </p:nvSpPr>
          <p:spPr>
            <a:xfrm>
              <a:off x="-1" y="-2"/>
              <a:ext cx="7781783" cy="1699828"/>
            </a:xfrm>
            <a:prstGeom prst="rect">
              <a:avLst/>
            </a:prstGeom>
            <a:solidFill>
              <a:srgbClr val="DEE6F6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357" name="77,000…"/>
            <p:cNvSpPr txBox="1"/>
            <p:nvPr/>
          </p:nvSpPr>
          <p:spPr>
            <a:xfrm>
              <a:off x="121919" y="232692"/>
              <a:ext cx="7537943" cy="1234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ctr">
              <a:spAutoFit/>
            </a:bodyPr>
            <a:lstStyle/>
            <a:p>
              <a:pPr algn="ctr">
                <a:defRPr b="1" sz="4200">
                  <a:solidFill>
                    <a:srgbClr val="B9002F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r>
                <a:t>77,000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400">
                  <a:solidFill>
                    <a:srgbClr val="373737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r>
                <a:t>condomless sex acts</a:t>
              </a:r>
            </a:p>
          </p:txBody>
        </p:sp>
      </p:grpSp>
      <p:grpSp>
        <p:nvGrpSpPr>
          <p:cNvPr id="361" name="Rectangle 14"/>
          <p:cNvGrpSpPr/>
          <p:nvPr/>
        </p:nvGrpSpPr>
        <p:grpSpPr>
          <a:xfrm>
            <a:off x="793947" y="3644975"/>
            <a:ext cx="7781783" cy="1734083"/>
            <a:chOff x="0" y="0"/>
            <a:chExt cx="7781782" cy="1734081"/>
          </a:xfrm>
        </p:grpSpPr>
        <p:sp>
          <p:nvSpPr>
            <p:cNvPr id="359" name="Rectangle"/>
            <p:cNvSpPr/>
            <p:nvPr/>
          </p:nvSpPr>
          <p:spPr>
            <a:xfrm>
              <a:off x="-1" y="0"/>
              <a:ext cx="7781783" cy="1734082"/>
            </a:xfrm>
            <a:prstGeom prst="rect">
              <a:avLst/>
            </a:prstGeom>
            <a:solidFill>
              <a:srgbClr val="DEE6F6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360" name="1,596…"/>
            <p:cNvSpPr txBox="1"/>
            <p:nvPr/>
          </p:nvSpPr>
          <p:spPr>
            <a:xfrm>
              <a:off x="121919" y="249821"/>
              <a:ext cx="7537943" cy="1234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ctr">
              <a:spAutoFit/>
            </a:bodyPr>
            <a:lstStyle/>
            <a:p>
              <a:pPr algn="ctr">
                <a:defRPr b="1" sz="4200">
                  <a:solidFill>
                    <a:schemeClr val="accent1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r>
                <a:t>1,596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400">
                  <a:solidFill>
                    <a:srgbClr val="373737"/>
                  </a:solidFill>
                  <a:latin typeface="Raleway"/>
                  <a:ea typeface="Raleway"/>
                  <a:cs typeface="Raleway"/>
                  <a:sym typeface="Raleway"/>
                </a:defRPr>
              </a:pPr>
              <a:r>
                <a:t>eligible CYFU from gay couples</a:t>
              </a:r>
            </a:p>
          </p:txBody>
        </p:sp>
      </p:grpSp>
      <p:graphicFrame>
        <p:nvGraphicFramePr>
          <p:cNvPr id="362" name="Table 6"/>
          <p:cNvGraphicFramePr/>
          <p:nvPr/>
        </p:nvGraphicFramePr>
        <p:xfrm>
          <a:off x="9252262" y="3646625"/>
          <a:ext cx="12516802" cy="918803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8872116"/>
                <a:gridCol w="3644685"/>
              </a:tblGrid>
              <a:tr h="1042565">
                <a:tc gridSpan="2">
                  <a:txBody>
                    <a:bodyPr/>
                    <a:lstStyle/>
                    <a:p>
                      <a:pPr algn="l">
                        <a:lnSpc>
                          <a:spcPts val="8000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At study entry</a:t>
                      </a:r>
                    </a:p>
                  </a:txBody>
                  <a:tcPr marL="19316" marR="19316" marT="19316" marB="19316" anchor="t" anchorCtr="0" horzOverflow="overflow">
                    <a:lnT w="12700">
                      <a:miter lim="400000"/>
                    </a:lnT>
                    <a:lnB w="0">
                      <a:miter lim="400000"/>
                    </a:lnB>
                    <a:solidFill>
                      <a:srgbClr val="AEBAD5"/>
                    </a:solidFill>
                  </a:tcPr>
                </a:tc>
                <a:tc hMerge="1">
                  <a:tcPr/>
                </a:tc>
              </a:tr>
              <a:tr h="1014701">
                <a:tc>
                  <a:txBody>
                    <a:bodyPr/>
                    <a:lstStyle/>
                    <a:p>
                      <a:pPr algn="l">
                        <a:lnSpc>
                          <a:spcPts val="8000"/>
                        </a:lnSpc>
                        <a:defRPr sz="1800"/>
                      </a:pPr>
                      <a:r>
                        <a:rPr b="1" sz="2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Age, median (IQR, n=759)</a:t>
                      </a:r>
                    </a:p>
                  </a:txBody>
                  <a:tcPr marL="19316" marR="19316" marT="19316" marB="19316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0"/>
                        </a:lnSpc>
                        <a:defRPr sz="1800"/>
                      </a:pPr>
                      <a:r>
                        <a:rPr sz="2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38 (31-45)</a:t>
                      </a:r>
                    </a:p>
                  </a:txBody>
                  <a:tcPr marL="19316" marR="19316" marT="19316" marB="19316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3E3"/>
                    </a:solidFill>
                  </a:tcPr>
                </a:tc>
              </a:tr>
              <a:tr h="1014701">
                <a:tc>
                  <a:txBody>
                    <a:bodyPr/>
                    <a:lstStyle/>
                    <a:p>
                      <a:pPr algn="l">
                        <a:lnSpc>
                          <a:spcPts val="8000"/>
                        </a:lnSpc>
                        <a:defRPr sz="1800"/>
                      </a:pPr>
                      <a:r>
                        <a:rPr b="1" sz="2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White ethnicity (%, n=768)</a:t>
                      </a:r>
                    </a:p>
                  </a:txBody>
                  <a:tcPr marL="19316" marR="19316" marT="19316" marB="19316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0"/>
                        </a:lnSpc>
                        <a:defRPr sz="1800"/>
                      </a:pPr>
                      <a:r>
                        <a:rPr sz="2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687 (89%)</a:t>
                      </a:r>
                    </a:p>
                  </a:txBody>
                  <a:tcPr marL="19316" marR="19316" marT="19316" marB="19316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3E3"/>
                    </a:solidFill>
                  </a:tcPr>
                </a:tc>
              </a:tr>
              <a:tr h="1042565">
                <a:tc gridSpan="2">
                  <a:txBody>
                    <a:bodyPr/>
                    <a:lstStyle/>
                    <a:p>
                      <a:pPr algn="l">
                        <a:lnSpc>
                          <a:spcPts val="8000"/>
                        </a:lnSpc>
                        <a:defRPr sz="1800"/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During follow up</a:t>
                      </a:r>
                    </a:p>
                  </a:txBody>
                  <a:tcPr marL="19316" marR="19316" marT="19316" marB="19316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AEBAD5"/>
                    </a:solidFill>
                  </a:tcPr>
                </a:tc>
                <a:tc hMerge="1">
                  <a:tcPr/>
                </a:tc>
              </a:tr>
              <a:tr h="1014701">
                <a:tc>
                  <a:txBody>
                    <a:bodyPr/>
                    <a:lstStyle/>
                    <a:p>
                      <a:pPr algn="l">
                        <a:lnSpc>
                          <a:spcPts val="8000"/>
                        </a:lnSpc>
                        <a:defRPr sz="1800"/>
                      </a:pPr>
                      <a:r>
                        <a:rPr b="1" sz="2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Years in the study, median (IQR)</a:t>
                      </a:r>
                    </a:p>
                  </a:txBody>
                  <a:tcPr marL="19316" marR="19316" marT="19316" marB="19316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0"/>
                        </a:lnSpc>
                        <a:defRPr sz="1800"/>
                      </a:pPr>
                      <a:r>
                        <a:rPr sz="2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1.6 (0.9-2.9)</a:t>
                      </a:r>
                    </a:p>
                  </a:txBody>
                  <a:tcPr marL="19316" marR="19316" marT="19316" marB="19316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3E3"/>
                    </a:solidFill>
                  </a:tcPr>
                </a:tc>
              </a:tr>
              <a:tr h="1014701">
                <a:tc>
                  <a:txBody>
                    <a:bodyPr/>
                    <a:lstStyle/>
                    <a:p>
                      <a:pPr algn="l">
                        <a:lnSpc>
                          <a:spcPts val="8000"/>
                        </a:lnSpc>
                        <a:defRPr sz="1800"/>
                      </a:pPr>
                      <a:r>
                        <a:rPr b="1" sz="2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Diagnosed with STI, %</a:t>
                      </a:r>
                    </a:p>
                  </a:txBody>
                  <a:tcPr marL="19316" marR="19316" marT="19316" marB="19316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0"/>
                        </a:lnSpc>
                        <a:defRPr sz="1800"/>
                      </a:pPr>
                      <a:r>
                        <a:rPr sz="2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23%</a:t>
                      </a:r>
                    </a:p>
                  </a:txBody>
                  <a:tcPr marL="19316" marR="19316" marT="19316" marB="19316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3E3"/>
                    </a:solidFill>
                  </a:tcPr>
                </a:tc>
              </a:tr>
              <a:tr h="1014701">
                <a:tc>
                  <a:txBody>
                    <a:bodyPr/>
                    <a:lstStyle/>
                    <a:p>
                      <a:pPr algn="l">
                        <a:lnSpc>
                          <a:spcPts val="8000"/>
                        </a:lnSpc>
                        <a:defRPr sz="1800"/>
                      </a:pPr>
                      <a:r>
                        <a:rPr b="1" sz="2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Condomless sex with other partners, % </a:t>
                      </a:r>
                    </a:p>
                  </a:txBody>
                  <a:tcPr marL="19316" marR="19316" marT="19316" marB="19316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0"/>
                        </a:lnSpc>
                        <a:defRPr sz="1800"/>
                      </a:pPr>
                      <a:r>
                        <a:rPr sz="2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37%</a:t>
                      </a:r>
                    </a:p>
                  </a:txBody>
                  <a:tcPr marL="19316" marR="19316" marT="19316" marB="19316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3E3"/>
                    </a:solidFill>
                  </a:tcPr>
                </a:tc>
              </a:tr>
              <a:tr h="1014701">
                <a:tc>
                  <a:txBody>
                    <a:bodyPr/>
                    <a:lstStyle/>
                    <a:p>
                      <a:pPr algn="l">
                        <a:lnSpc>
                          <a:spcPts val="8000"/>
                        </a:lnSpc>
                        <a:defRPr sz="1800"/>
                      </a:pPr>
                      <a:r>
                        <a:rPr b="1" sz="2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Condomless sex per year, median (IQR)</a:t>
                      </a:r>
                    </a:p>
                  </a:txBody>
                  <a:tcPr marL="19316" marR="19316" marT="19316" marB="19316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0"/>
                        </a:lnSpc>
                        <a:defRPr sz="1800"/>
                      </a:pPr>
                      <a:r>
                        <a:rPr sz="2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43 (19-74)</a:t>
                      </a:r>
                    </a:p>
                  </a:txBody>
                  <a:tcPr marL="19316" marR="19316" marT="19316" marB="19316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3E3"/>
                    </a:solidFill>
                  </a:tcPr>
                </a:tc>
              </a:tr>
              <a:tr h="1014701">
                <a:tc>
                  <a:txBody>
                    <a:bodyPr/>
                    <a:lstStyle/>
                    <a:p>
                      <a:pPr algn="l">
                        <a:lnSpc>
                          <a:spcPts val="8000"/>
                        </a:lnSpc>
                        <a:defRPr sz="1800"/>
                      </a:pPr>
                      <a:r>
                        <a:rPr b="1" sz="2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Estimated total number condomless sex acts</a:t>
                      </a:r>
                    </a:p>
                  </a:txBody>
                  <a:tcPr marL="19316" marR="19316" marT="19316" marB="19316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0"/>
                        </a:lnSpc>
                        <a:defRPr sz="1800"/>
                      </a:pPr>
                      <a:r>
                        <a:rPr sz="2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76,940</a:t>
                      </a:r>
                    </a:p>
                  </a:txBody>
                  <a:tcPr marL="19316" marR="19316" marT="19316" marB="19316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  <p:sp>
        <p:nvSpPr>
          <p:cNvPr id="363" name="Rounded Rectangle 3"/>
          <p:cNvSpPr/>
          <p:nvPr/>
        </p:nvSpPr>
        <p:spPr>
          <a:xfrm>
            <a:off x="8963365" y="9127532"/>
            <a:ext cx="13070684" cy="712882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</p:spPr>
        <p:txBody>
          <a:bodyPr lIns="121918" tIns="121918" rIns="121918" bIns="121918" anchor="ctr"/>
          <a:lstStyle/>
          <a:p>
            <a:pPr algn="ctr"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64" name="Rounded Rectangle 7"/>
          <p:cNvSpPr/>
          <p:nvPr/>
        </p:nvSpPr>
        <p:spPr>
          <a:xfrm>
            <a:off x="8969687" y="10105559"/>
            <a:ext cx="13070684" cy="712882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</p:spPr>
        <p:txBody>
          <a:bodyPr lIns="121918" tIns="121918" rIns="121918" bIns="121918" anchor="ctr"/>
          <a:lstStyle/>
          <a:p>
            <a:pPr algn="ctr"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65" name="Rounded Rectangle 8"/>
          <p:cNvSpPr/>
          <p:nvPr/>
        </p:nvSpPr>
        <p:spPr>
          <a:xfrm>
            <a:off x="8969685" y="12114583"/>
            <a:ext cx="13070684" cy="712882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</p:spPr>
        <p:txBody>
          <a:bodyPr lIns="121918" tIns="121918" rIns="121918" bIns="121918" anchor="ctr"/>
          <a:lstStyle/>
          <a:p>
            <a:pPr algn="ctr"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366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092" y="5671465"/>
            <a:ext cx="14295859" cy="2927037"/>
          </a:xfrm>
          <a:prstGeom prst="rect">
            <a:avLst/>
          </a:prstGeom>
          <a:ln w="101600" cap="sq">
            <a:solidFill>
              <a:srgbClr val="000000"/>
            </a:solidFill>
            <a:miter/>
          </a:ln>
          <a:effectLst>
            <a:outerShdw sx="100000" sy="100000" kx="0" ky="0" algn="b" rotWithShape="0" blurRad="127000" dist="101600" dir="2700000">
              <a:srgbClr val="000000">
                <a:alpha val="43000"/>
              </a:srgbClr>
            </a:outerShdw>
          </a:effectLst>
        </p:spPr>
      </p:pic>
      <p:sp>
        <p:nvSpPr>
          <p:cNvPr id="367" name="Title 1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>
            <a:lvl1pPr defTabSz="1755604">
              <a:defRPr sz="6000"/>
            </a:lvl1pPr>
          </a:lstStyle>
          <a:p>
            <a:pPr/>
            <a:r>
              <a:t>PARTNER2 Study Results</a:t>
            </a:r>
          </a:p>
        </p:txBody>
      </p:sp>
      <p:pic>
        <p:nvPicPr>
          <p:cNvPr id="368" name="Picture 21" descr="Picture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162" y="809328"/>
            <a:ext cx="2786080" cy="961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6" grpId="4"/>
      <p:bldP build="whole" bldLvl="1" animBg="1" rev="0" advAuto="0" spid="363" grpId="1"/>
      <p:bldP build="whole" bldLvl="1" animBg="1" rev="0" advAuto="0" spid="365" grpId="3"/>
      <p:bldP build="whole" bldLvl="1" animBg="1" rev="0" advAuto="0" spid="36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le 1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/>
          <a:p>
            <a:pPr defTabSz="1426427">
              <a:defRPr sz="6000"/>
            </a:pPr>
            <a:r>
              <a:t>Phylogenetic tree of</a:t>
            </a:r>
            <a:br/>
            <a:r>
              <a:rPr i="1"/>
              <a:t>pol</a:t>
            </a:r>
            <a:r>
              <a:t> subtype B sequences</a:t>
            </a:r>
          </a:p>
        </p:txBody>
      </p:sp>
      <p:sp>
        <p:nvSpPr>
          <p:cNvPr id="373" name="Content Placeholder 2"/>
          <p:cNvSpPr txBox="1"/>
          <p:nvPr>
            <p:ph type="body" sz="half" idx="4294967295"/>
          </p:nvPr>
        </p:nvSpPr>
        <p:spPr>
          <a:xfrm>
            <a:off x="1462807" y="4063215"/>
            <a:ext cx="11571290" cy="808513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672593" indent="-672593">
              <a:spcBef>
                <a:spcPts val="1500"/>
              </a:spcBef>
              <a:defRPr sz="3400"/>
            </a:pPr>
            <a:r>
              <a:t>The 15 HIV-positive partners all had subtype B infection; 6 of the 15 seroconverting partners acquired non-B infections</a:t>
            </a:r>
            <a:endParaRPr>
              <a:solidFill>
                <a:srgbClr val="5D5D5D"/>
              </a:solidFill>
            </a:endParaRPr>
          </a:p>
          <a:p>
            <a:pPr marL="672593" indent="-672593">
              <a:spcBef>
                <a:spcPts val="1500"/>
              </a:spcBef>
              <a:defRPr sz="3400"/>
            </a:pPr>
            <a:r>
              <a:t>None of the partners’ sequences </a:t>
            </a:r>
            <a:r>
              <a:rPr>
                <a:solidFill>
                  <a:srgbClr val="0000FF"/>
                </a:solidFill>
              </a:rPr>
              <a:t>(blue) </a:t>
            </a:r>
            <a:r>
              <a:t>clustered together</a:t>
            </a:r>
            <a:endParaRPr>
              <a:solidFill>
                <a:srgbClr val="5D5D5D"/>
              </a:solidFill>
            </a:endParaRPr>
          </a:p>
          <a:p>
            <a:pPr marL="672593" indent="-672593">
              <a:spcBef>
                <a:spcPts val="1500"/>
              </a:spcBef>
              <a:defRPr sz="3400"/>
            </a:pPr>
            <a:r>
              <a:t>The study partner controls </a:t>
            </a:r>
            <a:r>
              <a:rPr>
                <a:solidFill>
                  <a:srgbClr val="FF0000"/>
                </a:solidFill>
              </a:rPr>
              <a:t>(red) </a:t>
            </a:r>
            <a:r>
              <a:t>and the control sequences from confirmed transmission pairs </a:t>
            </a:r>
            <a:r>
              <a:rPr>
                <a:solidFill>
                  <a:srgbClr val="FFAB18"/>
                </a:solidFill>
              </a:rPr>
              <a:t>(orange)</a:t>
            </a:r>
            <a:r>
              <a:t> always clustered together with high supports</a:t>
            </a:r>
            <a:endParaRPr>
              <a:solidFill>
                <a:srgbClr val="5D5D5D"/>
              </a:solidFill>
            </a:endParaRPr>
          </a:p>
          <a:p>
            <a:pPr marL="672593" indent="-672593">
              <a:spcBef>
                <a:spcPts val="1500"/>
              </a:spcBef>
              <a:defRPr sz="3400"/>
            </a:pPr>
            <a:r>
              <a:t>The controls pairwise genetic distance was 0.004 (IQR: &lt;0.001, 0.007), whilst the partners’ </a:t>
            </a:r>
            <a:r>
              <a:rPr i="1"/>
              <a:t>pol</a:t>
            </a:r>
            <a:r>
              <a:t> sequences showed a median pairwise genetic distance of 0.068 (IQR: 0.060, 0.086).</a:t>
            </a:r>
          </a:p>
        </p:txBody>
      </p:sp>
      <p:pic>
        <p:nvPicPr>
          <p:cNvPr id="37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179" t="0" r="0" b="0"/>
          <a:stretch>
            <a:fillRect/>
          </a:stretch>
        </p:blipFill>
        <p:spPr>
          <a:xfrm>
            <a:off x="14175817" y="3905672"/>
            <a:ext cx="7756450" cy="8398892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TextBox 1"/>
          <p:cNvSpPr txBox="1"/>
          <p:nvPr/>
        </p:nvSpPr>
        <p:spPr>
          <a:xfrm>
            <a:off x="19925464" y="3328987"/>
            <a:ext cx="3788610" cy="138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algn="r">
              <a:defRPr sz="2600">
                <a:solidFill>
                  <a:srgbClr val="00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Partners</a:t>
            </a:r>
            <a:endParaRPr b="1">
              <a:latin typeface="+mn-lt"/>
              <a:ea typeface="+mn-ea"/>
              <a:cs typeface="+mn-cs"/>
              <a:sym typeface="Calibri"/>
            </a:endParaRPr>
          </a:p>
          <a:p>
            <a:pPr algn="r">
              <a:defRPr sz="26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Partner Controls</a:t>
            </a:r>
            <a:endParaRPr b="1">
              <a:latin typeface="+mn-lt"/>
              <a:ea typeface="+mn-ea"/>
              <a:cs typeface="+mn-cs"/>
              <a:sym typeface="Calibri"/>
            </a:endParaRPr>
          </a:p>
          <a:p>
            <a:pPr algn="r">
              <a:defRPr sz="2600">
                <a:solidFill>
                  <a:srgbClr val="FFC0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Transmission Controls</a:t>
            </a:r>
          </a:p>
        </p:txBody>
      </p:sp>
      <p:pic>
        <p:nvPicPr>
          <p:cNvPr id="376" name="Picture 21" descr="Picture 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162" y="809328"/>
            <a:ext cx="2786080" cy="961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itle 1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PARTNER Study</a:t>
            </a:r>
          </a:p>
        </p:txBody>
      </p:sp>
      <p:sp>
        <p:nvSpPr>
          <p:cNvPr id="379" name="Content Placeholder 2"/>
          <p:cNvSpPr txBox="1"/>
          <p:nvPr/>
        </p:nvSpPr>
        <p:spPr>
          <a:xfrm>
            <a:off x="3941505" y="3328987"/>
            <a:ext cx="16410763" cy="137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algn="ctr" defTabSz="1828754">
              <a:lnSpc>
                <a:spcPct val="90000"/>
              </a:lnSpc>
              <a:spcBef>
                <a:spcPts val="900"/>
              </a:spcBef>
              <a:defRPr sz="4000">
                <a:solidFill>
                  <a:srgbClr val="5D5D5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Upper 95% CI around rate of zero HIV transmissions:</a:t>
            </a:r>
            <a:br/>
            <a:r>
              <a:t>PARTNER 1</a:t>
            </a:r>
          </a:p>
        </p:txBody>
      </p:sp>
      <p:pic>
        <p:nvPicPr>
          <p:cNvPr id="38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32663" r="0" b="0"/>
          <a:stretch>
            <a:fillRect/>
          </a:stretch>
        </p:blipFill>
        <p:spPr>
          <a:xfrm>
            <a:off x="4443503" y="7651102"/>
            <a:ext cx="15501785" cy="5176328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Rectangle 10"/>
          <p:cNvSpPr/>
          <p:nvPr/>
        </p:nvSpPr>
        <p:spPr>
          <a:xfrm>
            <a:off x="9421566" y="8738144"/>
            <a:ext cx="8248141" cy="726439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defRPr sz="2800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Upper limit: one transmission after 119 years CLS</a:t>
            </a:r>
          </a:p>
        </p:txBody>
      </p:sp>
      <p:sp>
        <p:nvSpPr>
          <p:cNvPr id="382" name="Rectangle 11"/>
          <p:cNvSpPr/>
          <p:nvPr/>
        </p:nvSpPr>
        <p:spPr>
          <a:xfrm>
            <a:off x="9421566" y="10798509"/>
            <a:ext cx="8218576" cy="68833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6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defRPr sz="2800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Upper limit: one transmission after 217 years CLS</a:t>
            </a:r>
          </a:p>
        </p:txBody>
      </p:sp>
      <p:pic>
        <p:nvPicPr>
          <p:cNvPr id="383" name="Picture 21" descr="Picture 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162" y="809328"/>
            <a:ext cx="2786080" cy="961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 txBox="1"/>
          <p:nvPr>
            <p:ph type="title"/>
          </p:nvPr>
        </p:nvSpPr>
        <p:spPr>
          <a:xfrm>
            <a:off x="431806" y="521297"/>
            <a:ext cx="23618622" cy="175021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Definitions</a:t>
            </a:r>
          </a:p>
        </p:txBody>
      </p:sp>
      <p:sp>
        <p:nvSpPr>
          <p:cNvPr id="86" name="Content Placeholder 2"/>
          <p:cNvSpPr txBox="1"/>
          <p:nvPr>
            <p:ph type="body" idx="1"/>
          </p:nvPr>
        </p:nvSpPr>
        <p:spPr>
          <a:xfrm>
            <a:off x="2014868" y="3833664"/>
            <a:ext cx="21314370" cy="9051926"/>
          </a:xfrm>
          <a:prstGeom prst="rect">
            <a:avLst/>
          </a:prstGeom>
        </p:spPr>
        <p:txBody>
          <a:bodyPr/>
          <a:lstStyle/>
          <a:p>
            <a:pPr marL="685781" indent="-685781">
              <a:spcBef>
                <a:spcPts val="1600"/>
              </a:spcBef>
              <a:defRPr b="1" sz="4800"/>
            </a:pPr>
            <a:r>
              <a:t>Viral load suppression:</a:t>
            </a:r>
            <a:r>
              <a:rPr b="0"/>
              <a:t> When a person with HIV has a measured quantitative HIV RNA viral load of &lt;200 copies/mL of blood</a:t>
            </a:r>
          </a:p>
          <a:p>
            <a:pPr marL="685781" indent="-685781">
              <a:spcBef>
                <a:spcPts val="1600"/>
              </a:spcBef>
              <a:defRPr b="1" sz="4800"/>
            </a:pPr>
            <a:r>
              <a:t>Undetectable viral load:</a:t>
            </a:r>
            <a:r>
              <a:rPr b="0"/>
              <a:t> When an HIV viral load is below the level of detection on a specific assay, typically HIV RNA &lt;20 copies/mL, but sometimes &lt; 40 or &lt;50 copies/mL </a:t>
            </a:r>
          </a:p>
          <a:p>
            <a:pPr marL="685781" indent="-685781">
              <a:spcBef>
                <a:spcPts val="1600"/>
              </a:spcBef>
              <a:defRPr b="1" sz="4800"/>
            </a:pPr>
            <a:r>
              <a:t>Untransmittable:</a:t>
            </a:r>
            <a:r>
              <a:rPr b="0"/>
              <a:t> The finding, proven by clinical trials and observational studies, that people living with HIV who maintain a suppressed/undetectable viral load have so little HIV in their blood and other secretions that they have no risk of passing HIV to others through sex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3503" y="5140271"/>
            <a:ext cx="15501785" cy="7687159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Rectangle 12"/>
          <p:cNvSpPr/>
          <p:nvPr/>
        </p:nvSpPr>
        <p:spPr>
          <a:xfrm>
            <a:off x="9388468" y="6677777"/>
            <a:ext cx="8313216" cy="726439"/>
          </a:xfrm>
          <a:prstGeom prst="rect">
            <a:avLst/>
          </a:prstGeom>
          <a:solidFill>
            <a:srgbClr val="FFFFFF"/>
          </a:solidFill>
          <a:ln w="63500">
            <a:solidFill>
              <a:srgbClr val="2D963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defRPr sz="2800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Upper limit: one transmission after 435 years CLS</a:t>
            </a:r>
          </a:p>
        </p:txBody>
      </p:sp>
      <p:pic>
        <p:nvPicPr>
          <p:cNvPr id="387" name="Picture 21" descr="Picture 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162" y="809328"/>
            <a:ext cx="2786080" cy="961343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Title 1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PARTNER Study</a:t>
            </a:r>
          </a:p>
        </p:txBody>
      </p:sp>
      <p:sp>
        <p:nvSpPr>
          <p:cNvPr id="389" name="Content Placeholder 2"/>
          <p:cNvSpPr txBox="1"/>
          <p:nvPr/>
        </p:nvSpPr>
        <p:spPr>
          <a:xfrm>
            <a:off x="3979226" y="3343545"/>
            <a:ext cx="16410763" cy="137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algn="ctr" defTabSz="1828754">
              <a:lnSpc>
                <a:spcPct val="90000"/>
              </a:lnSpc>
              <a:spcBef>
                <a:spcPts val="900"/>
              </a:spcBef>
              <a:defRPr sz="4000">
                <a:solidFill>
                  <a:srgbClr val="5D5D5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Upper 95% CI around rate of zero HIV transmissions:</a:t>
            </a:r>
            <a:br/>
            <a:r>
              <a:t>PARTNER 1 compared to PARTNER 2</a:t>
            </a:r>
          </a:p>
        </p:txBody>
      </p:sp>
      <p:sp>
        <p:nvSpPr>
          <p:cNvPr id="390" name="Rectangle 10"/>
          <p:cNvSpPr/>
          <p:nvPr/>
        </p:nvSpPr>
        <p:spPr>
          <a:xfrm>
            <a:off x="9421566" y="8738144"/>
            <a:ext cx="8248141" cy="726439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defRPr sz="2800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Upper limit: one transmission after 119 years CLS</a:t>
            </a:r>
          </a:p>
        </p:txBody>
      </p:sp>
      <p:sp>
        <p:nvSpPr>
          <p:cNvPr id="391" name="Rectangle 11"/>
          <p:cNvSpPr/>
          <p:nvPr/>
        </p:nvSpPr>
        <p:spPr>
          <a:xfrm>
            <a:off x="9421566" y="10798509"/>
            <a:ext cx="8218576" cy="68833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6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8" tIns="121918" rIns="121918" bIns="121918">
            <a:spAutoFit/>
          </a:bodyPr>
          <a:lstStyle>
            <a:lvl1pPr>
              <a:defRPr sz="2800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Upper limit: one transmission after 217 years CLS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Oval 13"/>
          <p:cNvSpPr/>
          <p:nvPr/>
        </p:nvSpPr>
        <p:spPr>
          <a:xfrm>
            <a:off x="3907737" y="4511521"/>
            <a:ext cx="7096137" cy="6440216"/>
          </a:xfrm>
          <a:prstGeom prst="ellipse">
            <a:avLst/>
          </a:prstGeom>
          <a:solidFill>
            <a:srgbClr val="5B83D3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8" tIns="121918" rIns="121918" bIns="121918" anchor="ctr"/>
          <a:lstStyle/>
          <a:p>
            <a:pPr algn="ctr"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94" name="Isosceles Triangle 3"/>
          <p:cNvSpPr/>
          <p:nvPr/>
        </p:nvSpPr>
        <p:spPr>
          <a:xfrm>
            <a:off x="10463807" y="9804110"/>
            <a:ext cx="3240362" cy="2268255"/>
          </a:xfrm>
          <a:prstGeom prst="triangl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25400">
            <a:solidFill>
              <a:srgbClr val="000000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8" tIns="121918" rIns="121918" bIns="121918" anchor="ctr"/>
          <a:lstStyle/>
          <a:p>
            <a:pPr algn="ctr"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95" name="Straight Connector 5"/>
          <p:cNvSpPr/>
          <p:nvPr/>
        </p:nvSpPr>
        <p:spPr>
          <a:xfrm flipV="1">
            <a:off x="6359350" y="7967905"/>
            <a:ext cx="10801203" cy="3564399"/>
          </a:xfrm>
          <a:prstGeom prst="line">
            <a:avLst/>
          </a:prstGeom>
          <a:ln w="101600">
            <a:solidFill>
              <a:srgbClr val="000000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6" name="Oval 6"/>
          <p:cNvSpPr/>
          <p:nvPr/>
        </p:nvSpPr>
        <p:spPr>
          <a:xfrm>
            <a:off x="11975975" y="9696101"/>
            <a:ext cx="216029" cy="216029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25400">
            <a:solidFill>
              <a:srgbClr val="000000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8" tIns="121918" rIns="121918" bIns="121918" anchor="ctr"/>
          <a:lstStyle/>
          <a:p>
            <a:pPr algn="ctr"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97" name="TextBox 7"/>
          <p:cNvSpPr txBox="1"/>
          <p:nvPr/>
        </p:nvSpPr>
        <p:spPr>
          <a:xfrm>
            <a:off x="4119755" y="4973623"/>
            <a:ext cx="6866814" cy="527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8" tIns="121918" rIns="121918" bIns="121918">
            <a:spAutoFit/>
          </a:bodyPr>
          <a:lstStyle/>
          <a:p>
            <a:pPr algn="ctr">
              <a:defRPr b="1" sz="28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Observational Studies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algn="ctr"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Quinn et al (2000) n=415 HT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algn="ctr"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Castilla et al (2005), n=393 HT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algn="ctr"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Melo et al (2008) n=93 HT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algn="ctr"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Donnel et al (2010), n=349 HT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algn="ctr"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Reynolds et al (2011), n=250 HT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algn="ctr"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Rodger et al (2016), n= 548 HT, 380 MSM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algn="ctr"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Bavinton et al (2017), n=343 MSM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algn="ctr"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Rodger et al (2018), n=972</a:t>
            </a:r>
            <a:endParaRPr b="1"/>
          </a:p>
          <a:p>
            <a:pPr algn="ctr">
              <a:defRPr b="1" sz="28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RCTs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algn="ctr"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Cohen et al (2016), n= 903 HT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algn="ctr"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 </a:t>
            </a:r>
          </a:p>
        </p:txBody>
      </p:sp>
      <p:sp>
        <p:nvSpPr>
          <p:cNvPr id="398" name="Rectangle 10"/>
          <p:cNvSpPr/>
          <p:nvPr/>
        </p:nvSpPr>
        <p:spPr>
          <a:xfrm>
            <a:off x="12768067" y="4084692"/>
            <a:ext cx="7295324" cy="2898139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algn="ctr">
              <a:defRPr sz="4400">
                <a:latin typeface="Raleway"/>
                <a:ea typeface="Raleway"/>
                <a:cs typeface="Raleway"/>
                <a:sym typeface="Raleway"/>
              </a:defRPr>
            </a:pPr>
            <a:r>
              <a:t>There is </a:t>
            </a:r>
            <a:r>
              <a:rPr b="1"/>
              <a:t>zero evidence</a:t>
            </a:r>
            <a:r>
              <a:t> that HIV transmission is actually possible with a suppressed viral load</a:t>
            </a:r>
          </a:p>
        </p:txBody>
      </p:sp>
      <p:sp>
        <p:nvSpPr>
          <p:cNvPr id="399" name="Title 1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How does the evidence for U=U weigh up?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ontent Placeholder 2"/>
          <p:cNvSpPr txBox="1"/>
          <p:nvPr>
            <p:ph type="body" sz="quarter" idx="1"/>
          </p:nvPr>
        </p:nvSpPr>
        <p:spPr>
          <a:xfrm>
            <a:off x="4703166" y="4841778"/>
            <a:ext cx="12344403" cy="183620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0600">
                <a:solidFill>
                  <a:schemeClr val="accent1"/>
                </a:solidFill>
              </a:defRPr>
            </a:lvl1pPr>
          </a:lstStyle>
          <a:p>
            <a:pPr/>
            <a:r>
              <a:t>Yes, but….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0" t="15317" r="0" b="7937"/>
          <a:stretch>
            <a:fillRect/>
          </a:stretch>
        </p:blipFill>
        <p:spPr>
          <a:xfrm>
            <a:off x="4923547" y="6133884"/>
            <a:ext cx="14536905" cy="7030027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Rectangle 2"/>
          <p:cNvSpPr txBox="1"/>
          <p:nvPr/>
        </p:nvSpPr>
        <p:spPr>
          <a:xfrm>
            <a:off x="958850" y="3166333"/>
            <a:ext cx="21186532" cy="283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marL="514348" indent="-514348">
              <a:buSzPct val="100000"/>
              <a:buFont typeface="Arial"/>
              <a:buChar char="•"/>
              <a:defRPr sz="4400">
                <a:latin typeface="Raleway"/>
                <a:ea typeface="Raleway"/>
                <a:cs typeface="Raleway"/>
                <a:sym typeface="Raleway"/>
              </a:defRPr>
            </a:pPr>
            <a:r>
              <a:t>Seminal HIV-RNA load is correlated strongly with blood HIV-RNA load 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514348" indent="-514348">
              <a:buSzPct val="100000"/>
              <a:buFont typeface="Arial"/>
              <a:buChar char="•"/>
              <a:defRPr sz="4400">
                <a:latin typeface="Raleway"/>
                <a:ea typeface="Raleway"/>
                <a:cs typeface="Raleway"/>
                <a:sym typeface="Raleway"/>
              </a:defRPr>
            </a:pPr>
            <a:r>
              <a:t>HIV RNA in semen detected in </a:t>
            </a:r>
            <a:br/>
            <a:r>
              <a:t>6–8% of men with suppressed HIV-1 RNA in blood even in absence of STIs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514348" indent="-514348">
              <a:buSzPct val="100000"/>
              <a:buFont typeface="Arial"/>
              <a:buChar char="•"/>
              <a:defRPr sz="4400">
                <a:latin typeface="Raleway"/>
                <a:ea typeface="Raleway"/>
                <a:cs typeface="Raleway"/>
                <a:sym typeface="Raleway"/>
              </a:defRPr>
            </a:pPr>
            <a:r>
              <a:t>Most seminal VL is low level &lt;2,500 copies/mL</a:t>
            </a:r>
          </a:p>
        </p:txBody>
      </p:sp>
      <p:sp>
        <p:nvSpPr>
          <p:cNvPr id="405" name="Title 3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What about genital shedding?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67350" y="3316566"/>
            <a:ext cx="10897083" cy="7090838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Title 3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What about genital shedding?</a:t>
            </a:r>
          </a:p>
        </p:txBody>
      </p:sp>
      <p:sp>
        <p:nvSpPr>
          <p:cNvPr id="409" name="Content Placeholder 2"/>
          <p:cNvSpPr txBox="1"/>
          <p:nvPr/>
        </p:nvSpPr>
        <p:spPr>
          <a:xfrm>
            <a:off x="958751" y="3297070"/>
            <a:ext cx="11160652" cy="1553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marL="914400" indent="-914400">
              <a:spcBef>
                <a:spcPts val="900"/>
              </a:spcBef>
              <a:buSzPct val="100000"/>
              <a:buFont typeface="Arial"/>
              <a:buChar char="•"/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Low level HIV RNA in semen </a:t>
            </a:r>
            <a:r>
              <a:rPr b="1"/>
              <a:t>does not</a:t>
            </a:r>
            <a:r>
              <a:t> correlate with a risk of HIV transmission if plasma VL supressed</a:t>
            </a:r>
            <a:endParaRPr sz="8400"/>
          </a:p>
          <a:p>
            <a:pPr marL="914400" indent="-914400">
              <a:spcBef>
                <a:spcPts val="900"/>
              </a:spcBef>
              <a:buSzPct val="100000"/>
              <a:buFont typeface="Arial"/>
              <a:buChar char="•"/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HIV detected in semen is either defective, not replication competent or does not reach a concentration required for transmission</a:t>
            </a:r>
            <a:endParaRPr sz="8400"/>
          </a:p>
          <a:p>
            <a:pPr marL="914400" indent="-914400">
              <a:spcBef>
                <a:spcPts val="900"/>
              </a:spcBef>
              <a:buSzPct val="100000"/>
              <a:buFont typeface="Arial"/>
              <a:buChar char="•"/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Seminal shedding also at very low level with 2D regimes (DTG+3TC) </a:t>
            </a:r>
            <a:endParaRPr sz="8400"/>
          </a:p>
          <a:p>
            <a:pPr marL="914400" indent="-914400">
              <a:spcBef>
                <a:spcPts val="900"/>
              </a:spcBef>
              <a:buSzPct val="100000"/>
              <a:buFont typeface="Arial"/>
              <a:buChar char="•"/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Participants in the many transmission studies would have had intermittent  shedding with </a:t>
            </a:r>
            <a:r>
              <a:rPr b="1"/>
              <a:t>ZERO</a:t>
            </a:r>
            <a:r>
              <a:t> transmissions </a:t>
            </a:r>
            <a:endParaRPr sz="8400"/>
          </a:p>
          <a:p>
            <a:pPr marL="914400" indent="-914400">
              <a:spcBef>
                <a:spcPts val="2000"/>
              </a:spcBef>
              <a:buSzPct val="100000"/>
              <a:buFont typeface="Arial"/>
              <a:buChar char="•"/>
              <a:defRPr sz="8400">
                <a:latin typeface="Raleway"/>
                <a:ea typeface="Raleway"/>
                <a:cs typeface="Raleway"/>
                <a:sym typeface="Raleway"/>
              </a:defRPr>
            </a:pPr>
          </a:p>
          <a:p>
            <a:pPr marL="914400" indent="-914400">
              <a:spcBef>
                <a:spcPts val="2000"/>
              </a:spcBef>
              <a:buSzPct val="100000"/>
              <a:buFont typeface="Arial"/>
              <a:buChar char="•"/>
              <a:defRPr sz="8400">
                <a:latin typeface="Raleway"/>
                <a:ea typeface="Raleway"/>
                <a:cs typeface="Raleway"/>
                <a:sym typeface="Raleway"/>
              </a:defRPr>
            </a:pPr>
          </a:p>
          <a:p>
            <a:pPr marL="914400" indent="-914400">
              <a:spcBef>
                <a:spcPts val="2600"/>
              </a:spcBef>
              <a:defRPr sz="8400">
                <a:solidFill>
                  <a:srgbClr val="000066"/>
                </a:solidFill>
                <a:latin typeface="Raleway"/>
                <a:ea typeface="Raleway"/>
                <a:cs typeface="Raleway"/>
                <a:sym typeface="Raleway"/>
              </a:defRPr>
            </a:pPr>
          </a:p>
          <a:p>
            <a:pPr marL="914400" indent="-914400">
              <a:spcBef>
                <a:spcPts val="2600"/>
              </a:spcBef>
              <a:defRPr sz="8400">
                <a:solidFill>
                  <a:srgbClr val="000066"/>
                </a:solidFill>
                <a:latin typeface="Raleway"/>
                <a:ea typeface="Raleway"/>
                <a:cs typeface="Raleway"/>
                <a:sym typeface="Raleway"/>
              </a:defRPr>
            </a:pPr>
          </a:p>
        </p:txBody>
      </p:sp>
      <p:sp>
        <p:nvSpPr>
          <p:cNvPr id="410" name="Rectangle 6"/>
          <p:cNvSpPr/>
          <p:nvPr/>
        </p:nvSpPr>
        <p:spPr>
          <a:xfrm>
            <a:off x="12469586" y="10304595"/>
            <a:ext cx="11179448" cy="1145539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 algn="ctr">
              <a:defRPr sz="2800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HIV-1 RNA level in seminal plasma compared with detection of HIV-1 by mixed lymphocyte co-culture of seminal cell pellet</a:t>
            </a:r>
          </a:p>
        </p:txBody>
      </p:sp>
      <p:sp>
        <p:nvSpPr>
          <p:cNvPr id="411" name="Rectangle 8"/>
          <p:cNvSpPr txBox="1"/>
          <p:nvPr/>
        </p:nvSpPr>
        <p:spPr>
          <a:xfrm>
            <a:off x="4824684" y="12179807"/>
            <a:ext cx="18888596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algn="r">
              <a:defRPr sz="18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Coombs et al. Association between culturable HIV-1 in semen and HIV RNA levels in semen and blood. J Infect Dis. 1998;177(2):320-30. 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algn="r">
              <a:defRPr sz="18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Gianella et al.  Genital HIV shedding With Dolutegravir (DTG) Plus Lamivudine (3TC) Dual Therapy. JAIDS. 2018 Dec 15;79(5):e112-e114. </a:t>
            </a:r>
          </a:p>
        </p:txBody>
      </p:sp>
      <p:sp>
        <p:nvSpPr>
          <p:cNvPr id="412" name="Rectangle 10"/>
          <p:cNvSpPr/>
          <p:nvPr/>
        </p:nvSpPr>
        <p:spPr>
          <a:xfrm>
            <a:off x="15149334" y="9187246"/>
            <a:ext cx="243071" cy="225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8" tIns="121918" rIns="121918" bIns="121918" anchor="ctr"/>
          <a:lstStyle/>
          <a:p>
            <a:pPr algn="ctr"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ontent Placeholder 2"/>
          <p:cNvSpPr txBox="1"/>
          <p:nvPr/>
        </p:nvSpPr>
        <p:spPr>
          <a:xfrm>
            <a:off x="958849" y="3329607"/>
            <a:ext cx="9143697" cy="148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marL="914400" indent="-914400">
              <a:spcBef>
                <a:spcPts val="900"/>
              </a:spcBef>
              <a:buSzPct val="100000"/>
              <a:buFont typeface="Arial"/>
              <a:buChar char="•"/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U=U is only easy to apply when PLWH have access to testing, effective treatment, viral load monitoring, and support to reach and maintain viral suppression </a:t>
            </a:r>
            <a:endParaRPr sz="8400"/>
          </a:p>
          <a:p>
            <a:pPr marL="914400" indent="-914400">
              <a:spcBef>
                <a:spcPts val="900"/>
              </a:spcBef>
              <a:buSzPct val="100000"/>
              <a:buFont typeface="Arial"/>
              <a:buChar char="•"/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In these circumstances, such as in the UK, risk of VL rebound is very low</a:t>
            </a:r>
            <a:endParaRPr sz="8400"/>
          </a:p>
          <a:p>
            <a:pPr marL="914400" indent="-914400">
              <a:spcBef>
                <a:spcPts val="900"/>
              </a:spcBef>
              <a:buSzPct val="100000"/>
              <a:buFont typeface="Arial"/>
              <a:buChar char="•"/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UK CHIC data: rate of rebound, &lt;1% per year in MSM&gt; 45 years (29% rebounds were temporary)</a:t>
            </a:r>
            <a:endParaRPr sz="8400"/>
          </a:p>
          <a:p>
            <a:pPr marL="914400" indent="-914400">
              <a:spcBef>
                <a:spcPts val="2000"/>
              </a:spcBef>
              <a:buSzPct val="100000"/>
              <a:buFont typeface="Arial"/>
              <a:buChar char="•"/>
              <a:defRPr sz="8400">
                <a:latin typeface="Raleway"/>
                <a:ea typeface="Raleway"/>
                <a:cs typeface="Raleway"/>
                <a:sym typeface="Raleway"/>
              </a:defRPr>
            </a:pPr>
          </a:p>
          <a:p>
            <a:pPr>
              <a:spcBef>
                <a:spcPts val="2000"/>
              </a:spcBef>
              <a:defRPr sz="8400">
                <a:latin typeface="Raleway"/>
                <a:ea typeface="Raleway"/>
                <a:cs typeface="Raleway"/>
                <a:sym typeface="Raleway"/>
              </a:defRPr>
            </a:pPr>
          </a:p>
          <a:p>
            <a:pPr marL="914400" indent="-914400">
              <a:spcBef>
                <a:spcPts val="2600"/>
              </a:spcBef>
              <a:defRPr sz="8400">
                <a:latin typeface="Raleway"/>
                <a:ea typeface="Raleway"/>
                <a:cs typeface="Raleway"/>
                <a:sym typeface="Raleway"/>
              </a:defRPr>
            </a:pPr>
          </a:p>
          <a:p>
            <a:pPr marL="914400" indent="-914400">
              <a:spcBef>
                <a:spcPts val="2600"/>
              </a:spcBef>
              <a:defRPr sz="8400">
                <a:latin typeface="Raleway"/>
                <a:ea typeface="Raleway"/>
                <a:cs typeface="Raleway"/>
                <a:sym typeface="Raleway"/>
              </a:defRPr>
            </a:pPr>
          </a:p>
        </p:txBody>
      </p:sp>
      <p:sp>
        <p:nvSpPr>
          <p:cNvPr id="415" name="Rectangle 6"/>
          <p:cNvSpPr txBox="1"/>
          <p:nvPr/>
        </p:nvSpPr>
        <p:spPr>
          <a:xfrm>
            <a:off x="7367464" y="12425829"/>
            <a:ext cx="16325750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 algn="r">
              <a:defRPr sz="18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Conner et al.. Lancet HIV. 2017;4(7):e295-e302. </a:t>
            </a:r>
          </a:p>
        </p:txBody>
      </p:sp>
      <p:pic>
        <p:nvPicPr>
          <p:cNvPr id="41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6413" y="4664102"/>
            <a:ext cx="12106976" cy="6156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Rectangle 1"/>
          <p:cNvSpPr txBox="1"/>
          <p:nvPr/>
        </p:nvSpPr>
        <p:spPr>
          <a:xfrm>
            <a:off x="11900630" y="3324857"/>
            <a:ext cx="11916659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>
              <a:defRPr b="1" sz="2600">
                <a:latin typeface="Raleway"/>
                <a:ea typeface="Raleway"/>
                <a:cs typeface="Raleway"/>
                <a:sym typeface="Raleway"/>
              </a:defRPr>
            </a:pPr>
            <a:r>
              <a:t>Incidence of first viral rebound by time since study baseline</a:t>
            </a:r>
            <a:br/>
            <a:r>
              <a:t>(9 months after start of ART) </a:t>
            </a:r>
          </a:p>
        </p:txBody>
      </p:sp>
      <p:sp>
        <p:nvSpPr>
          <p:cNvPr id="418" name="Title 2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What about viral load rebounds or blips?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9289" y="6427165"/>
            <a:ext cx="19165421" cy="3765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0" t="12574" r="0" b="0"/>
          <a:stretch>
            <a:fillRect/>
          </a:stretch>
        </p:blipFill>
        <p:spPr>
          <a:xfrm>
            <a:off x="2983981" y="-2"/>
            <a:ext cx="18339447" cy="6752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58951" y="9703879"/>
            <a:ext cx="3131039" cy="1619288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Rectangle 6"/>
          <p:cNvSpPr/>
          <p:nvPr/>
        </p:nvSpPr>
        <p:spPr>
          <a:xfrm>
            <a:off x="11111879" y="9053934"/>
            <a:ext cx="10211549" cy="2225039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algn="ctr">
              <a:defRPr sz="4400"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In the UK, 97% of PLWH are on ART, </a:t>
            </a:r>
            <a:br/>
            <a:r>
              <a:t>and 97% of those on ART</a:t>
            </a:r>
            <a:br/>
            <a:r>
              <a:t>are virally suppressed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 2"/>
          <p:cNvSpPr txBox="1"/>
          <p:nvPr/>
        </p:nvSpPr>
        <p:spPr>
          <a:xfrm>
            <a:off x="954108" y="3715791"/>
            <a:ext cx="11337246" cy="607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>
              <a:spcBef>
                <a:spcPts val="900"/>
              </a:spcBef>
              <a:defRPr b="1" sz="4000">
                <a:latin typeface="Raleway"/>
                <a:ea typeface="Raleway"/>
                <a:cs typeface="Raleway"/>
                <a:sym typeface="Raleway"/>
              </a:defRPr>
            </a:pPr>
            <a:r>
              <a:t>HIV incidence rate 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514348" indent="-514348">
              <a:spcBef>
                <a:spcPts val="900"/>
              </a:spcBef>
              <a:buSzPct val="100000"/>
              <a:buFont typeface="Arial"/>
              <a:buChar char="•"/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Not on ART: 2.08/100 PY (55 transmissions)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514348" indent="-514348">
              <a:spcBef>
                <a:spcPts val="900"/>
              </a:spcBef>
              <a:buSzPct val="100000"/>
              <a:buFont typeface="Arial"/>
              <a:buChar char="•"/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During first 6 months of ART: 1.79/100 PY (3 transmissions) 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514348" indent="-514348">
              <a:spcBef>
                <a:spcPts val="900"/>
              </a:spcBef>
              <a:buSzPct val="100000"/>
              <a:buFont typeface="Arial"/>
              <a:buChar char="•"/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ART &gt; 6 months: 0/100 PY (no transmissions)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514348" indent="-514348">
              <a:spcBef>
                <a:spcPts val="900"/>
              </a:spcBef>
              <a:buSzPct val="100000"/>
              <a:buFont typeface="Arial"/>
              <a:buChar char="•"/>
              <a:defRPr b="1" sz="4000">
                <a:latin typeface="Raleway"/>
                <a:ea typeface="Raleway"/>
                <a:cs typeface="Raleway"/>
                <a:sym typeface="Raleway"/>
              </a:defRPr>
            </a:pPr>
            <a:r>
              <a:t>But</a:t>
            </a:r>
            <a:r>
              <a:rPr b="0"/>
              <a:t>….  all three transmissions on ART in first 6 months occurred when the HIV positive partners had </a:t>
            </a:r>
            <a:r>
              <a:t>detectable</a:t>
            </a:r>
            <a:r>
              <a:rPr b="0"/>
              <a:t> blood HIV RNA (&gt;200 copies/ml)</a:t>
            </a:r>
          </a:p>
        </p:txBody>
      </p:sp>
      <p:sp>
        <p:nvSpPr>
          <p:cNvPr id="426" name="Rectangle 14"/>
          <p:cNvSpPr txBox="1"/>
          <p:nvPr/>
        </p:nvSpPr>
        <p:spPr>
          <a:xfrm>
            <a:off x="20763948" y="11566145"/>
            <a:ext cx="2950127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 algn="r">
              <a:defRPr sz="18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Mujugira et al. JAIDS, 2016. 15;72(5):579-84, Gutierrez-Valencia et al, CID 2017:65</a:t>
            </a:r>
          </a:p>
        </p:txBody>
      </p:sp>
      <p:pic>
        <p:nvPicPr>
          <p:cNvPr id="42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0" t="3698" r="0" b="17743"/>
          <a:stretch>
            <a:fillRect/>
          </a:stretch>
        </p:blipFill>
        <p:spPr>
          <a:xfrm>
            <a:off x="12413271" y="3606636"/>
            <a:ext cx="8224436" cy="84755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74700" dist="368300" dir="2700000">
              <a:srgbClr val="333333">
                <a:alpha val="64999"/>
              </a:srgbClr>
            </a:outerShdw>
          </a:effectLst>
        </p:spPr>
      </p:pic>
      <p:sp>
        <p:nvSpPr>
          <p:cNvPr id="428" name="Title 3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Does U=U apply in the first 6 months on ART</a:t>
            </a:r>
            <a:br/>
            <a:r>
              <a:t>once suppressed in blood?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itle 3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Does U=U apply in the first 6 months on ART</a:t>
            </a:r>
            <a:br/>
            <a:r>
              <a:t>once suppressed in blood? </a:t>
            </a:r>
          </a:p>
        </p:txBody>
      </p:sp>
      <p:sp>
        <p:nvSpPr>
          <p:cNvPr id="431" name="Rectangle 6"/>
          <p:cNvSpPr txBox="1"/>
          <p:nvPr/>
        </p:nvSpPr>
        <p:spPr>
          <a:xfrm>
            <a:off x="958752" y="3328987"/>
            <a:ext cx="9237293" cy="7779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marL="562570" indent="-562570">
              <a:lnSpc>
                <a:spcPct val="85000"/>
              </a:lnSpc>
              <a:spcBef>
                <a:spcPts val="900"/>
              </a:spcBef>
              <a:buSzPct val="100000"/>
              <a:buFont typeface="Arial"/>
              <a:buChar char="•"/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The real question in early ART is ‘does genital suppression lag behind blood VL suppression?</a:t>
            </a:r>
            <a:r>
              <a:rPr b="1"/>
              <a:t>’ </a:t>
            </a:r>
            <a:endParaRPr sz="4200">
              <a:latin typeface="+mn-lt"/>
              <a:ea typeface="+mn-ea"/>
              <a:cs typeface="+mn-cs"/>
              <a:sym typeface="Calibri"/>
            </a:endParaRPr>
          </a:p>
          <a:p>
            <a:pPr marL="562570" indent="-562570">
              <a:lnSpc>
                <a:spcPct val="85000"/>
              </a:lnSpc>
              <a:spcBef>
                <a:spcPts val="900"/>
              </a:spcBef>
              <a:buSzPct val="100000"/>
              <a:buFont typeface="Arial"/>
              <a:buChar char="•"/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RPV: EVG/cob: DRV/rtv similar patterns of viral decay in blood and semen, initial rapid decline (first phase) followed by a slower second phase </a:t>
            </a:r>
            <a:endParaRPr sz="4200">
              <a:latin typeface="+mn-lt"/>
              <a:ea typeface="+mn-ea"/>
              <a:cs typeface="+mn-cs"/>
              <a:sym typeface="Calibri"/>
            </a:endParaRPr>
          </a:p>
          <a:p>
            <a:pPr marL="562570" indent="-562570">
              <a:lnSpc>
                <a:spcPct val="85000"/>
              </a:lnSpc>
              <a:spcBef>
                <a:spcPts val="900"/>
              </a:spcBef>
              <a:buSzPct val="100000"/>
              <a:buFont typeface="Arial"/>
              <a:buChar char="•"/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In semen both RPV and EVGcobi mirror the  reduction in VL in blood,  achieving an undetectable VL in semen faster than DRV/rtv</a:t>
            </a:r>
          </a:p>
          <a:p>
            <a:pPr marL="562570" indent="-562570">
              <a:lnSpc>
                <a:spcPct val="85000"/>
              </a:lnSpc>
              <a:spcBef>
                <a:spcPts val="900"/>
              </a:spcBef>
              <a:buSzPct val="100000"/>
              <a:buFont typeface="Arial"/>
              <a:buChar char="•"/>
              <a:defRPr sz="4000">
                <a:latin typeface="Raleway"/>
                <a:ea typeface="Raleway"/>
                <a:cs typeface="Raleway"/>
                <a:sym typeface="Raleway"/>
              </a:defRPr>
            </a:pPr>
            <a:r>
              <a:t>Once plasma VL is undetectable </a:t>
            </a:r>
            <a:br/>
            <a:r>
              <a:t>genital shedding is minimal</a:t>
            </a:r>
          </a:p>
        </p:txBody>
      </p:sp>
      <p:grpSp>
        <p:nvGrpSpPr>
          <p:cNvPr id="440" name="Group"/>
          <p:cNvGrpSpPr/>
          <p:nvPr/>
        </p:nvGrpSpPr>
        <p:grpSpPr>
          <a:xfrm>
            <a:off x="9288380" y="3535195"/>
            <a:ext cx="14535558" cy="9048320"/>
            <a:chOff x="0" y="0"/>
            <a:chExt cx="14535557" cy="9048318"/>
          </a:xfrm>
        </p:grpSpPr>
        <p:pic>
          <p:nvPicPr>
            <p:cNvPr id="432" name="Picture 7" descr="Picture 7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8138" t="0" r="0" b="0"/>
            <a:stretch>
              <a:fillRect/>
            </a:stretch>
          </p:blipFill>
          <p:spPr>
            <a:xfrm>
              <a:off x="2749760" y="144565"/>
              <a:ext cx="6416865" cy="5024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3" name="Picture 8" descr="Picture 8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786" t="2371" r="0" b="2370"/>
            <a:stretch>
              <a:fillRect/>
            </a:stretch>
          </p:blipFill>
          <p:spPr>
            <a:xfrm>
              <a:off x="2732600" y="4329019"/>
              <a:ext cx="6592397" cy="46106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4" name="TextBox 10"/>
            <p:cNvSpPr/>
            <p:nvPr/>
          </p:nvSpPr>
          <p:spPr>
            <a:xfrm>
              <a:off x="655450" y="1992505"/>
              <a:ext cx="200908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>
              <a:lvl1pPr algn="r">
                <a:defRPr b="1" sz="32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Blood</a:t>
              </a:r>
            </a:p>
          </p:txBody>
        </p:sp>
        <p:sp>
          <p:nvSpPr>
            <p:cNvPr id="435" name="TextBox 11"/>
            <p:cNvSpPr/>
            <p:nvPr/>
          </p:nvSpPr>
          <p:spPr>
            <a:xfrm>
              <a:off x="0" y="5840631"/>
              <a:ext cx="260302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>
              <a:lvl1pPr algn="r">
                <a:defRPr b="1" sz="32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Semen</a:t>
              </a:r>
            </a:p>
          </p:txBody>
        </p:sp>
        <p:sp>
          <p:nvSpPr>
            <p:cNvPr id="436" name="TextBox 15"/>
            <p:cNvSpPr/>
            <p:nvPr/>
          </p:nvSpPr>
          <p:spPr>
            <a:xfrm>
              <a:off x="6195564" y="4746368"/>
              <a:ext cx="1389525" cy="10794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>
                <a:defRPr sz="3400"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437" name="TextBox 16"/>
            <p:cNvSpPr/>
            <p:nvPr/>
          </p:nvSpPr>
          <p:spPr>
            <a:xfrm>
              <a:off x="6195564" y="696743"/>
              <a:ext cx="1389525" cy="8578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8" tIns="121918" rIns="121918" bIns="121918" numCol="1" anchor="t">
              <a:noAutofit/>
            </a:bodyPr>
            <a:lstStyle/>
            <a:p>
              <a:pPr>
                <a:defRPr sz="3400"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438" name="Rectangle 5"/>
            <p:cNvSpPr txBox="1"/>
            <p:nvPr/>
          </p:nvSpPr>
          <p:spPr>
            <a:xfrm>
              <a:off x="5243069" y="8563180"/>
              <a:ext cx="8946917" cy="485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>
              <a:lvl1pPr algn="r">
                <a:defRPr sz="1600">
                  <a:solidFill>
                    <a:srgbClr val="808080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/>
              <a:r>
                <a:t>Gutierrez-Valencia et al, CID 2017:65</a:t>
              </a:r>
            </a:p>
          </p:txBody>
        </p:sp>
        <p:sp>
          <p:nvSpPr>
            <p:cNvPr id="439" name="Rectangle 12"/>
            <p:cNvSpPr txBox="1"/>
            <p:nvPr/>
          </p:nvSpPr>
          <p:spPr>
            <a:xfrm>
              <a:off x="4920450" y="0"/>
              <a:ext cx="9615108" cy="955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/>
            <a:p>
              <a:pPr algn="r">
                <a:defRPr b="1" sz="2600">
                  <a:latin typeface="Raleway"/>
                  <a:ea typeface="Raleway"/>
                  <a:cs typeface="Raleway"/>
                  <a:sym typeface="Raleway"/>
                </a:defRPr>
              </a:pPr>
              <a:r>
                <a:t>Mean viral decay, by each of the “third” antiretroviral drugs</a:t>
              </a:r>
              <a:endParaRPr>
                <a:latin typeface="+mn-lt"/>
                <a:ea typeface="+mn-ea"/>
                <a:cs typeface="+mn-cs"/>
                <a:sym typeface="Calibri"/>
              </a:endParaRPr>
            </a:p>
            <a:p>
              <a:pPr algn="r">
                <a:defRPr sz="2200">
                  <a:latin typeface="Raleway"/>
                  <a:ea typeface="Raleway"/>
                  <a:cs typeface="Raleway"/>
                  <a:sym typeface="Raleway"/>
                </a:defRPr>
              </a:pPr>
              <a:r>
                <a:t>Mean B HIV-RNA log</a:t>
              </a:r>
              <a:r>
                <a:rPr b="1" baseline="-5998"/>
                <a:t>10</a:t>
              </a:r>
              <a:r>
                <a:t> copies/ml </a:t>
              </a:r>
            </a:p>
          </p:txBody>
        </p:sp>
      </p:grpSp>
      <p:grpSp>
        <p:nvGrpSpPr>
          <p:cNvPr id="448" name="Group"/>
          <p:cNvGrpSpPr/>
          <p:nvPr/>
        </p:nvGrpSpPr>
        <p:grpSpPr>
          <a:xfrm>
            <a:off x="18113672" y="8119092"/>
            <a:ext cx="5741407" cy="1158239"/>
            <a:chOff x="0" y="0"/>
            <a:chExt cx="5741405" cy="1158238"/>
          </a:xfrm>
        </p:grpSpPr>
        <p:sp>
          <p:nvSpPr>
            <p:cNvPr id="441" name="Rectangle 9"/>
            <p:cNvSpPr txBox="1"/>
            <p:nvPr/>
          </p:nvSpPr>
          <p:spPr>
            <a:xfrm>
              <a:off x="1227319" y="0"/>
              <a:ext cx="4514087" cy="1158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t">
              <a:spAutoFit/>
            </a:bodyPr>
            <a:lstStyle/>
            <a:p>
              <a:pPr defTabSz="914400">
                <a:tabLst>
                  <a:tab pos="1117600" algn="r"/>
                  <a:tab pos="1244600" algn="l"/>
                </a:tabLst>
                <a:defRPr sz="2000">
                  <a:latin typeface="Raleway"/>
                  <a:ea typeface="Raleway"/>
                  <a:cs typeface="Raleway"/>
                  <a:sym typeface="Raleway"/>
                </a:defRPr>
              </a:pPr>
              <a:r>
                <a:t>	</a:t>
              </a:r>
              <a:r>
                <a:rPr b="1"/>
                <a:t>RPV</a:t>
              </a:r>
              <a:r>
                <a:t>	Rilpivirine</a:t>
              </a:r>
            </a:p>
            <a:p>
              <a:pPr>
                <a:tabLst>
                  <a:tab pos="1117600" algn="r"/>
                  <a:tab pos="1244600" algn="l"/>
                </a:tabLst>
                <a:defRPr sz="2000">
                  <a:latin typeface="Raleway"/>
                  <a:ea typeface="Raleway"/>
                  <a:cs typeface="Raleway"/>
                  <a:sym typeface="Raleway"/>
                </a:defRPr>
              </a:pPr>
              <a:r>
                <a:t>	</a:t>
              </a:r>
              <a:r>
                <a:rPr b="1"/>
                <a:t>EVG</a:t>
              </a:r>
              <a:r>
                <a:rPr b="1" baseline="-5998"/>
                <a:t>cobi</a:t>
              </a:r>
              <a:r>
                <a:t>	Elvitegravir/cobicistat</a:t>
              </a:r>
            </a:p>
            <a:p>
              <a:pPr>
                <a:lnSpc>
                  <a:spcPct val="150000"/>
                </a:lnSpc>
                <a:tabLst>
                  <a:tab pos="1117600" algn="r"/>
                  <a:tab pos="1244600" algn="l"/>
                </a:tabLst>
                <a:defRPr sz="2000">
                  <a:latin typeface="Raleway"/>
                  <a:ea typeface="Raleway"/>
                  <a:cs typeface="Raleway"/>
                  <a:sym typeface="Raleway"/>
                </a:defRPr>
              </a:pPr>
              <a:r>
                <a:t>	</a:t>
              </a:r>
              <a:r>
                <a:rPr b="1"/>
                <a:t>DRV</a:t>
              </a:r>
              <a:r>
                <a:rPr b="1" baseline="-5998"/>
                <a:t>rtv</a:t>
              </a:r>
              <a:r>
                <a:t>	Darunavir/ritonavir</a:t>
              </a:r>
            </a:p>
          </p:txBody>
        </p:sp>
        <p:sp>
          <p:nvSpPr>
            <p:cNvPr id="442" name="Line"/>
            <p:cNvSpPr/>
            <p:nvPr/>
          </p:nvSpPr>
          <p:spPr>
            <a:xfrm>
              <a:off x="736136" y="224738"/>
              <a:ext cx="763782" cy="2"/>
            </a:xfrm>
            <a:prstGeom prst="line">
              <a:avLst/>
            </a:prstGeom>
            <a:noFill/>
            <a:ln w="63500" cap="flat">
              <a:solidFill>
                <a:srgbClr val="3A8048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43" name="Line"/>
            <p:cNvSpPr/>
            <p:nvPr/>
          </p:nvSpPr>
          <p:spPr>
            <a:xfrm>
              <a:off x="-1" y="224738"/>
              <a:ext cx="593371" cy="2"/>
            </a:xfrm>
            <a:prstGeom prst="line">
              <a:avLst/>
            </a:prstGeom>
            <a:noFill/>
            <a:ln w="63500" cap="flat">
              <a:solidFill>
                <a:srgbClr val="3A804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44" name="Line"/>
            <p:cNvSpPr/>
            <p:nvPr/>
          </p:nvSpPr>
          <p:spPr>
            <a:xfrm>
              <a:off x="736136" y="646342"/>
              <a:ext cx="763782" cy="1"/>
            </a:xfrm>
            <a:prstGeom prst="line">
              <a:avLst/>
            </a:prstGeom>
            <a:noFill/>
            <a:ln w="63500" cap="flat">
              <a:solidFill>
                <a:srgbClr val="DB39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45" name="Line"/>
            <p:cNvSpPr/>
            <p:nvPr/>
          </p:nvSpPr>
          <p:spPr>
            <a:xfrm>
              <a:off x="-1" y="646342"/>
              <a:ext cx="593371" cy="2"/>
            </a:xfrm>
            <a:prstGeom prst="line">
              <a:avLst/>
            </a:prstGeom>
            <a:noFill/>
            <a:ln w="63500" cap="flat">
              <a:solidFill>
                <a:srgbClr val="DB3934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46" name="Line"/>
            <p:cNvSpPr/>
            <p:nvPr/>
          </p:nvSpPr>
          <p:spPr>
            <a:xfrm>
              <a:off x="736136" y="1029844"/>
              <a:ext cx="763782" cy="2"/>
            </a:xfrm>
            <a:prstGeom prst="line">
              <a:avLst/>
            </a:prstGeom>
            <a:noFill/>
            <a:ln w="63500" cap="flat">
              <a:solidFill>
                <a:srgbClr val="394F9E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47" name="Line"/>
            <p:cNvSpPr/>
            <p:nvPr/>
          </p:nvSpPr>
          <p:spPr>
            <a:xfrm>
              <a:off x="-1" y="1029844"/>
              <a:ext cx="593371" cy="2"/>
            </a:xfrm>
            <a:prstGeom prst="line">
              <a:avLst/>
            </a:prstGeom>
            <a:noFill/>
            <a:ln w="63500" cap="flat">
              <a:solidFill>
                <a:srgbClr val="394F9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0" grpId="1"/>
      <p:bldP build="whole" bldLvl="1" animBg="1" rev="0" advAuto="0" spid="448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0" r="0" b="19174"/>
          <a:stretch>
            <a:fillRect/>
          </a:stretch>
        </p:blipFill>
        <p:spPr>
          <a:xfrm>
            <a:off x="958752" y="3745158"/>
            <a:ext cx="16408571" cy="831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728" y="1386161"/>
            <a:ext cx="7122346" cy="1151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6787" y="2596846"/>
            <a:ext cx="16821152" cy="952504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Rounded Rectangle 6"/>
          <p:cNvSpPr/>
          <p:nvPr/>
        </p:nvSpPr>
        <p:spPr>
          <a:xfrm>
            <a:off x="1318791" y="6331106"/>
            <a:ext cx="3469249" cy="5423439"/>
          </a:xfrm>
          <a:prstGeom prst="roundRect">
            <a:avLst>
              <a:gd name="adj" fmla="val 7419"/>
            </a:avLst>
          </a:prstGeom>
          <a:ln w="101600">
            <a:solidFill>
              <a:srgbClr val="FF0000"/>
            </a:solidFill>
          </a:ln>
        </p:spPr>
        <p:txBody>
          <a:bodyPr lIns="121918" tIns="121918" rIns="121918" bIns="121918" anchor="ctr"/>
          <a:lstStyle/>
          <a:p>
            <a:pPr algn="ctr">
              <a:defRPr sz="2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456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43956" y="4879406"/>
            <a:ext cx="4895853" cy="3314704"/>
          </a:xfrm>
          <a:prstGeom prst="rect">
            <a:avLst/>
          </a:prstGeom>
          <a:ln w="101600" cap="sq">
            <a:solidFill>
              <a:srgbClr val="000000"/>
            </a:solidFill>
            <a:miter/>
          </a:ln>
          <a:effectLst>
            <a:outerShdw sx="100000" sy="100000" kx="0" ky="0" algn="b" rotWithShape="0" blurRad="127000" dist="101600" dir="2700000">
              <a:srgbClr val="000000">
                <a:alpha val="43000"/>
              </a:srgbClr>
            </a:outerShdw>
          </a:effectLst>
        </p:spPr>
      </p:pic>
      <p:sp>
        <p:nvSpPr>
          <p:cNvPr id="457" name="TextBox 1"/>
          <p:cNvSpPr txBox="1"/>
          <p:nvPr/>
        </p:nvSpPr>
        <p:spPr>
          <a:xfrm>
            <a:off x="17530463" y="8653468"/>
            <a:ext cx="6147887" cy="2821939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algn="ctr">
              <a:defRPr sz="2800">
                <a:latin typeface="Raleway"/>
                <a:ea typeface="Raleway"/>
                <a:cs typeface="Raleway"/>
                <a:sym typeface="Raleway"/>
              </a:defRPr>
            </a:pPr>
          </a:p>
          <a:p>
            <a:pPr algn="ctr">
              <a:defRPr sz="2800">
                <a:latin typeface="Raleway"/>
                <a:ea typeface="Raleway"/>
                <a:cs typeface="Raleway"/>
                <a:sym typeface="Raleway"/>
              </a:defRPr>
            </a:pPr>
            <a:r>
              <a:t>“The concept of U=U is the foundation of being able to end the epidemic”</a:t>
            </a:r>
            <a:endParaRPr sz="3200">
              <a:latin typeface="Avenir Book"/>
              <a:ea typeface="Avenir Book"/>
              <a:cs typeface="Avenir Book"/>
              <a:sym typeface="Avenir Book"/>
            </a:endParaRPr>
          </a:p>
          <a:p>
            <a:pPr algn="ctr">
              <a:defRPr sz="2800">
                <a:latin typeface="Raleway"/>
                <a:ea typeface="Raleway"/>
                <a:cs typeface="Raleway"/>
                <a:sym typeface="Raleway"/>
              </a:defRPr>
            </a:pPr>
            <a:r>
              <a:t>Dr Fauci, NIAID, July, 2019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6" grpId="2"/>
      <p:bldP build="whole" bldLvl="1" animBg="1" rev="0" advAuto="0" spid="455" grpId="1"/>
      <p:bldP build="whole" bldLvl="1" animBg="1" rev="0" advAuto="0" spid="45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7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Risk of HIV Transmission: </a:t>
            </a:r>
            <a:br/>
            <a:r>
              <a:rPr sz="5400"/>
              <a:t>Per 10,000 Condomless Sex Acts in the Absence of ART</a:t>
            </a:r>
          </a:p>
        </p:txBody>
      </p:sp>
      <p:pic>
        <p:nvPicPr>
          <p:cNvPr id="89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rcRect l="2847" t="0" r="1694" b="0"/>
          <a:stretch>
            <a:fillRect/>
          </a:stretch>
        </p:blipFill>
        <p:spPr>
          <a:xfrm>
            <a:off x="5111212" y="4337720"/>
            <a:ext cx="14209580" cy="5617637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Rectangle 1"/>
          <p:cNvSpPr/>
          <p:nvPr/>
        </p:nvSpPr>
        <p:spPr>
          <a:xfrm>
            <a:off x="3000601" y="10458399"/>
            <a:ext cx="18264408" cy="150558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6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algn="ctr">
              <a:lnSpc>
                <a:spcPct val="85000"/>
              </a:lnSpc>
              <a:defRPr b="1" sz="4400"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HIV transmission, even without a condom and without ART, </a:t>
            </a:r>
            <a:br/>
            <a:r>
              <a:t>is generally an uncommon event</a:t>
            </a:r>
          </a:p>
        </p:txBody>
      </p:sp>
      <p:sp>
        <p:nvSpPr>
          <p:cNvPr id="91" name="Rectangle 2"/>
          <p:cNvSpPr txBox="1"/>
          <p:nvPr/>
        </p:nvSpPr>
        <p:spPr>
          <a:xfrm>
            <a:off x="2629678" y="12363929"/>
            <a:ext cx="21070532" cy="118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marL="368300" indent="-368300" algn="r">
              <a:defRPr baseline="31250" sz="32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 </a:t>
            </a:r>
            <a:r>
              <a:rPr>
                <a:solidFill>
                  <a:srgbClr val="FF0000"/>
                </a:solidFill>
              </a:rPr>
              <a:t>  *	</a:t>
            </a:r>
            <a:r>
              <a:t>Sexual activity without protective factors, such as condoms, PrEP, or ART, and without risk factors, such as sexually transmitted infection (STI) or acute HIV infection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https://wwwn.cdc.gov/hivrisk/estimator.html#+sb</a:t>
            </a:r>
            <a:r>
              <a:t>. Patel </a:t>
            </a:r>
            <a:r>
              <a:rPr i="1"/>
              <a:t>et al </a:t>
            </a:r>
            <a:r>
              <a:t>(2014). Estimating per-act HIV transmission risk. AIDS, 28(10), 1509-1519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6152" t="0" r="3714" b="23782"/>
          <a:stretch>
            <a:fillRect/>
          </a:stretch>
        </p:blipFill>
        <p:spPr>
          <a:xfrm>
            <a:off x="2462681" y="1021903"/>
            <a:ext cx="7734304" cy="1752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rcRect l="0" t="0" r="0" b="15875"/>
          <a:stretch>
            <a:fillRect/>
          </a:stretch>
        </p:blipFill>
        <p:spPr>
          <a:xfrm>
            <a:off x="6506140" y="2095500"/>
            <a:ext cx="11341263" cy="9160039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TextBox 10"/>
          <p:cNvSpPr txBox="1"/>
          <p:nvPr/>
        </p:nvSpPr>
        <p:spPr>
          <a:xfrm>
            <a:off x="6863408" y="4985792"/>
            <a:ext cx="9289034" cy="5258001"/>
          </a:xfrm>
          <a:prstGeom prst="rect">
            <a:avLst/>
          </a:prstGeom>
          <a:solidFill>
            <a:srgbClr val="FFFFFF"/>
          </a:solidFill>
          <a:ln w="1270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5999" tIns="215999" rIns="215999" bIns="215999">
            <a:spAutoFit/>
          </a:bodyPr>
          <a:lstStyle/>
          <a:p>
            <a:pPr marL="504458" indent="-504458">
              <a:buSzPct val="100000"/>
              <a:buFont typeface="Arial"/>
              <a:buChar char="•"/>
              <a:defRPr sz="3200">
                <a:latin typeface="Raleway"/>
                <a:ea typeface="Raleway"/>
                <a:cs typeface="Raleway"/>
                <a:sym typeface="Raleway"/>
              </a:defRPr>
            </a:pPr>
            <a:r>
              <a:t>6 years after the Swiss Statement, 3 years after 052 interim results, 1 year after PARTNER interim results…</a:t>
            </a:r>
            <a:endParaRPr sz="3400">
              <a:latin typeface="+mn-lt"/>
              <a:ea typeface="+mn-ea"/>
              <a:cs typeface="+mn-cs"/>
              <a:sym typeface="Calibri"/>
            </a:endParaRPr>
          </a:p>
          <a:p>
            <a:pPr>
              <a:defRPr sz="3200">
                <a:latin typeface="Raleway"/>
                <a:ea typeface="Raleway"/>
                <a:cs typeface="Raleway"/>
                <a:sym typeface="Raleway"/>
              </a:defRPr>
            </a:pPr>
            <a:r>
              <a:t> </a:t>
            </a:r>
            <a:endParaRPr sz="3400">
              <a:latin typeface="+mn-lt"/>
              <a:ea typeface="+mn-ea"/>
              <a:cs typeface="+mn-cs"/>
              <a:sym typeface="Calibri"/>
            </a:endParaRPr>
          </a:p>
          <a:p>
            <a:pPr marL="504458" indent="-504458">
              <a:buSzPct val="100000"/>
              <a:buFont typeface="Arial"/>
              <a:buChar char="•"/>
              <a:defRPr sz="3200">
                <a:latin typeface="Raleway"/>
                <a:ea typeface="Raleway"/>
                <a:cs typeface="Raleway"/>
                <a:sym typeface="Raleway"/>
              </a:defRPr>
            </a:pPr>
            <a:r>
              <a:t>Week 48, 91% had HIV RNA&lt;50 c/mL </a:t>
            </a:r>
            <a:endParaRPr sz="3400">
              <a:latin typeface="+mn-lt"/>
              <a:ea typeface="+mn-ea"/>
              <a:cs typeface="+mn-cs"/>
              <a:sym typeface="Calibri"/>
            </a:endParaRPr>
          </a:p>
          <a:p>
            <a:pPr>
              <a:defRPr sz="3200">
                <a:latin typeface="Raleway"/>
                <a:ea typeface="Raleway"/>
                <a:cs typeface="Raleway"/>
                <a:sym typeface="Raleway"/>
              </a:defRPr>
            </a:pPr>
          </a:p>
          <a:p>
            <a:pPr marL="504458" indent="-504458">
              <a:buSzPct val="100000"/>
              <a:buFont typeface="Arial"/>
              <a:buChar char="•"/>
              <a:defRPr sz="3200">
                <a:latin typeface="Raleway"/>
                <a:ea typeface="Raleway"/>
                <a:cs typeface="Raleway"/>
                <a:sym typeface="Raleway"/>
              </a:defRPr>
            </a:pPr>
            <a:r>
              <a:t>38% self-categorised themselves as </a:t>
            </a:r>
            <a:r>
              <a:rPr i="1"/>
              <a:t>highly</a:t>
            </a:r>
            <a:r>
              <a:t> infectious and 20% as of </a:t>
            </a:r>
            <a:r>
              <a:rPr i="1"/>
              <a:t>medium</a:t>
            </a:r>
            <a:r>
              <a:t> infectivity. </a:t>
            </a:r>
            <a:endParaRPr sz="3400">
              <a:latin typeface="+mn-lt"/>
              <a:ea typeface="+mn-ea"/>
              <a:cs typeface="+mn-cs"/>
              <a:sym typeface="Calibri"/>
            </a:endParaRPr>
          </a:p>
          <a:p>
            <a:pPr marL="504458" indent="-504458">
              <a:buSzPct val="100000"/>
              <a:buFont typeface="Arial"/>
              <a:buChar char="•"/>
              <a:defRPr sz="3200">
                <a:latin typeface="Raleway"/>
                <a:ea typeface="Raleway"/>
                <a:cs typeface="Raleway"/>
                <a:sym typeface="Raleway"/>
              </a:defRPr>
            </a:pPr>
          </a:p>
          <a:p>
            <a:pPr marL="504458" indent="-504458">
              <a:buSzPct val="100000"/>
              <a:buFont typeface="Arial"/>
              <a:buChar char="•"/>
              <a:defRPr sz="3200">
                <a:latin typeface="Raleway"/>
                <a:ea typeface="Raleway"/>
                <a:cs typeface="Raleway"/>
                <a:sym typeface="Raleway"/>
              </a:defRPr>
            </a:pPr>
            <a:r>
              <a:t>Only 10% thought they were </a:t>
            </a:r>
            <a:r>
              <a:rPr i="1"/>
              <a:t>not-infectious.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-2"/>
            <a:ext cx="24384003" cy="13716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6"/>
          <p:cNvSpPr txBox="1"/>
          <p:nvPr/>
        </p:nvSpPr>
        <p:spPr>
          <a:xfrm>
            <a:off x="7346235" y="12479337"/>
            <a:ext cx="16459202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algn="r">
              <a:spcBef>
                <a:spcPts val="500"/>
              </a:spcBef>
              <a:defRPr sz="2400">
                <a:solidFill>
                  <a:srgbClr val="808080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.</a:t>
            </a:r>
            <a:endParaRPr sz="8400"/>
          </a:p>
          <a:p>
            <a:pPr algn="r">
              <a:spcBef>
                <a:spcPts val="500"/>
              </a:spcBef>
              <a:defRPr sz="24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Quinn TC et al. N Engl J Med 2000;342:921–9.</a:t>
            </a:r>
          </a:p>
        </p:txBody>
      </p:sp>
      <p:sp>
        <p:nvSpPr>
          <p:cNvPr id="96" name="Content Placeholder 5"/>
          <p:cNvSpPr txBox="1"/>
          <p:nvPr/>
        </p:nvSpPr>
        <p:spPr>
          <a:xfrm>
            <a:off x="0" y="11590993"/>
            <a:ext cx="243840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800"/>
              </a:spcBef>
              <a:defRPr sz="3400"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No cases of HIV transmission to sexual partners for PLWH with VL &lt;1,500 copies/mL</a:t>
            </a:r>
          </a:p>
        </p:txBody>
      </p:sp>
      <p:grpSp>
        <p:nvGrpSpPr>
          <p:cNvPr id="104" name="Group 13"/>
          <p:cNvGrpSpPr/>
          <p:nvPr/>
        </p:nvGrpSpPr>
        <p:grpSpPr>
          <a:xfrm>
            <a:off x="7416028" y="5162313"/>
            <a:ext cx="14497052" cy="3467105"/>
            <a:chOff x="0" y="0"/>
            <a:chExt cx="14497051" cy="3467103"/>
          </a:xfrm>
        </p:grpSpPr>
        <p:sp>
          <p:nvSpPr>
            <p:cNvPr id="97" name="Straight Connector 103"/>
            <p:cNvSpPr/>
            <p:nvPr/>
          </p:nvSpPr>
          <p:spPr>
            <a:xfrm flipH="1" flipV="1">
              <a:off x="-1" y="-1"/>
              <a:ext cx="14497053" cy="1"/>
            </a:xfrm>
            <a:prstGeom prst="line">
              <a:avLst/>
            </a:prstGeom>
            <a:noFill/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8" name="Straight Connector 104"/>
            <p:cNvSpPr/>
            <p:nvPr/>
          </p:nvSpPr>
          <p:spPr>
            <a:xfrm flipH="1" flipV="1">
              <a:off x="-1" y="578643"/>
              <a:ext cx="14497053" cy="1"/>
            </a:xfrm>
            <a:prstGeom prst="line">
              <a:avLst/>
            </a:prstGeom>
            <a:noFill/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9" name="Straight Connector 105"/>
            <p:cNvSpPr/>
            <p:nvPr/>
          </p:nvSpPr>
          <p:spPr>
            <a:xfrm flipH="1" flipV="1">
              <a:off x="-1" y="1733551"/>
              <a:ext cx="14497053" cy="1"/>
            </a:xfrm>
            <a:prstGeom prst="line">
              <a:avLst/>
            </a:prstGeom>
            <a:noFill/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00" name="Straight Connector 106"/>
            <p:cNvSpPr/>
            <p:nvPr/>
          </p:nvSpPr>
          <p:spPr>
            <a:xfrm flipH="1" flipV="1">
              <a:off x="-1" y="2309814"/>
              <a:ext cx="14497053" cy="1"/>
            </a:xfrm>
            <a:prstGeom prst="line">
              <a:avLst/>
            </a:prstGeom>
            <a:noFill/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01" name="Straight Connector 107"/>
            <p:cNvSpPr/>
            <p:nvPr/>
          </p:nvSpPr>
          <p:spPr>
            <a:xfrm flipH="1" flipV="1">
              <a:off x="-1" y="2888457"/>
              <a:ext cx="14497053" cy="1"/>
            </a:xfrm>
            <a:prstGeom prst="line">
              <a:avLst/>
            </a:prstGeom>
            <a:noFill/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02" name="Straight Connector 108"/>
            <p:cNvSpPr/>
            <p:nvPr/>
          </p:nvSpPr>
          <p:spPr>
            <a:xfrm flipH="1" flipV="1">
              <a:off x="-1" y="3467103"/>
              <a:ext cx="14497053" cy="1"/>
            </a:xfrm>
            <a:prstGeom prst="line">
              <a:avLst/>
            </a:prstGeom>
            <a:noFill/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03" name="Straight Connector 109"/>
            <p:cNvSpPr/>
            <p:nvPr/>
          </p:nvSpPr>
          <p:spPr>
            <a:xfrm flipH="1" flipV="1">
              <a:off x="-1" y="1157289"/>
              <a:ext cx="14497053" cy="1"/>
            </a:xfrm>
            <a:prstGeom prst="line">
              <a:avLst/>
            </a:prstGeom>
            <a:noFill/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2" name="Group 14"/>
          <p:cNvGrpSpPr/>
          <p:nvPr/>
        </p:nvGrpSpPr>
        <p:grpSpPr>
          <a:xfrm>
            <a:off x="18423753" y="6262455"/>
            <a:ext cx="3232154" cy="2947993"/>
            <a:chOff x="-2" y="0"/>
            <a:chExt cx="3232152" cy="2947992"/>
          </a:xfrm>
        </p:grpSpPr>
        <p:grpSp>
          <p:nvGrpSpPr>
            <p:cNvPr id="107" name="Group 86"/>
            <p:cNvGrpSpPr/>
            <p:nvPr/>
          </p:nvGrpSpPr>
          <p:grpSpPr>
            <a:xfrm>
              <a:off x="231772" y="2257427"/>
              <a:ext cx="165102" cy="690566"/>
              <a:chOff x="0" y="0"/>
              <a:chExt cx="165100" cy="690565"/>
            </a:xfrm>
          </p:grpSpPr>
          <p:sp>
            <p:nvSpPr>
              <p:cNvPr id="105" name="Straight Connector 101"/>
              <p:cNvSpPr/>
              <p:nvPr/>
            </p:nvSpPr>
            <p:spPr>
              <a:xfrm flipH="1">
                <a:off x="82549" y="0"/>
                <a:ext cx="2" cy="690566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6" name="Straight Connector 102"/>
              <p:cNvSpPr/>
              <p:nvPr/>
            </p:nvSpPr>
            <p:spPr>
              <a:xfrm>
                <a:off x="-1" y="0"/>
                <a:ext cx="165101" cy="1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0" name="Group 87"/>
            <p:cNvGrpSpPr/>
            <p:nvPr/>
          </p:nvGrpSpPr>
          <p:grpSpPr>
            <a:xfrm>
              <a:off x="1101723" y="1266825"/>
              <a:ext cx="165102" cy="690566"/>
              <a:chOff x="0" y="0"/>
              <a:chExt cx="165100" cy="690565"/>
            </a:xfrm>
          </p:grpSpPr>
          <p:sp>
            <p:nvSpPr>
              <p:cNvPr id="108" name="Straight Connector 99"/>
              <p:cNvSpPr/>
              <p:nvPr/>
            </p:nvSpPr>
            <p:spPr>
              <a:xfrm flipH="1">
                <a:off x="82549" y="0"/>
                <a:ext cx="2" cy="690566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9" name="Straight Connector 100"/>
              <p:cNvSpPr/>
              <p:nvPr/>
            </p:nvSpPr>
            <p:spPr>
              <a:xfrm>
                <a:off x="-1" y="0"/>
                <a:ext cx="165101" cy="1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3" name="Group 88"/>
            <p:cNvGrpSpPr/>
            <p:nvPr/>
          </p:nvGrpSpPr>
          <p:grpSpPr>
            <a:xfrm>
              <a:off x="1971673" y="361950"/>
              <a:ext cx="165102" cy="690566"/>
              <a:chOff x="0" y="0"/>
              <a:chExt cx="165100" cy="690565"/>
            </a:xfrm>
          </p:grpSpPr>
          <p:sp>
            <p:nvSpPr>
              <p:cNvPr id="111" name="Straight Connector 97"/>
              <p:cNvSpPr/>
              <p:nvPr/>
            </p:nvSpPr>
            <p:spPr>
              <a:xfrm flipH="1">
                <a:off x="82549" y="0"/>
                <a:ext cx="2" cy="690566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2" name="Straight Connector 98"/>
              <p:cNvSpPr/>
              <p:nvPr/>
            </p:nvSpPr>
            <p:spPr>
              <a:xfrm>
                <a:off x="-1" y="0"/>
                <a:ext cx="165101" cy="1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" name="Group 89"/>
            <p:cNvGrpSpPr/>
            <p:nvPr/>
          </p:nvGrpSpPr>
          <p:grpSpPr>
            <a:xfrm>
              <a:off x="2841624" y="0"/>
              <a:ext cx="168278" cy="690565"/>
              <a:chOff x="0" y="0"/>
              <a:chExt cx="168276" cy="690564"/>
            </a:xfrm>
          </p:grpSpPr>
          <p:sp>
            <p:nvSpPr>
              <p:cNvPr id="114" name="Straight Connector 95"/>
              <p:cNvSpPr/>
              <p:nvPr/>
            </p:nvSpPr>
            <p:spPr>
              <a:xfrm flipH="1">
                <a:off x="85727" y="0"/>
                <a:ext cx="2" cy="690565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5" name="Straight Connector 96"/>
              <p:cNvSpPr/>
              <p:nvPr/>
            </p:nvSpPr>
            <p:spPr>
              <a:xfrm>
                <a:off x="-1" y="0"/>
                <a:ext cx="168277" cy="2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1" name="Group 90"/>
            <p:cNvGrpSpPr/>
            <p:nvPr/>
          </p:nvGrpSpPr>
          <p:grpSpPr>
            <a:xfrm>
              <a:off x="-3" y="669131"/>
              <a:ext cx="3232154" cy="2278862"/>
              <a:chOff x="-1" y="0"/>
              <a:chExt cx="3232152" cy="2278861"/>
            </a:xfrm>
          </p:grpSpPr>
          <p:sp>
            <p:nvSpPr>
              <p:cNvPr id="117" name="Rectangle 91"/>
              <p:cNvSpPr/>
              <p:nvPr/>
            </p:nvSpPr>
            <p:spPr>
              <a:xfrm>
                <a:off x="-2" y="1845473"/>
                <a:ext cx="622301" cy="433388"/>
              </a:xfrm>
              <a:prstGeom prst="rect">
                <a:avLst/>
              </a:prstGeom>
              <a:solidFill>
                <a:srgbClr val="4D37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118" name="Rectangle 92"/>
              <p:cNvSpPr/>
              <p:nvPr/>
            </p:nvSpPr>
            <p:spPr>
              <a:xfrm>
                <a:off x="869950" y="1004888"/>
                <a:ext cx="622300" cy="1273971"/>
              </a:xfrm>
              <a:prstGeom prst="rect">
                <a:avLst/>
              </a:prstGeom>
              <a:solidFill>
                <a:srgbClr val="4D37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119" name="Rectangle 93"/>
              <p:cNvSpPr/>
              <p:nvPr/>
            </p:nvSpPr>
            <p:spPr>
              <a:xfrm>
                <a:off x="1739902" y="130969"/>
                <a:ext cx="622300" cy="2147893"/>
              </a:xfrm>
              <a:prstGeom prst="rect">
                <a:avLst/>
              </a:prstGeom>
              <a:solidFill>
                <a:srgbClr val="4D37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120" name="Rectangle 94"/>
              <p:cNvSpPr/>
              <p:nvPr/>
            </p:nvSpPr>
            <p:spPr>
              <a:xfrm>
                <a:off x="2609852" y="-1"/>
                <a:ext cx="622300" cy="2278862"/>
              </a:xfrm>
              <a:prstGeom prst="rect">
                <a:avLst/>
              </a:prstGeom>
              <a:solidFill>
                <a:srgbClr val="4D37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</p:grpSp>
      <p:grpSp>
        <p:nvGrpSpPr>
          <p:cNvPr id="140" name="Group 15"/>
          <p:cNvGrpSpPr/>
          <p:nvPr/>
        </p:nvGrpSpPr>
        <p:grpSpPr>
          <a:xfrm>
            <a:off x="13667603" y="5819542"/>
            <a:ext cx="3232154" cy="3390906"/>
            <a:chOff x="-2" y="0"/>
            <a:chExt cx="3232152" cy="3390904"/>
          </a:xfrm>
        </p:grpSpPr>
        <p:grpSp>
          <p:nvGrpSpPr>
            <p:cNvPr id="125" name="Group 69"/>
            <p:cNvGrpSpPr/>
            <p:nvPr/>
          </p:nvGrpSpPr>
          <p:grpSpPr>
            <a:xfrm>
              <a:off x="231772" y="2400301"/>
              <a:ext cx="168278" cy="690567"/>
              <a:chOff x="0" y="-1"/>
              <a:chExt cx="168276" cy="690566"/>
            </a:xfrm>
          </p:grpSpPr>
          <p:sp>
            <p:nvSpPr>
              <p:cNvPr id="123" name="Straight Connector 84"/>
              <p:cNvSpPr/>
              <p:nvPr/>
            </p:nvSpPr>
            <p:spPr>
              <a:xfrm flipH="1">
                <a:off x="85727" y="-1"/>
                <a:ext cx="2" cy="690566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4" name="Straight Connector 85"/>
              <p:cNvSpPr/>
              <p:nvPr/>
            </p:nvSpPr>
            <p:spPr>
              <a:xfrm>
                <a:off x="-1" y="-2"/>
                <a:ext cx="168277" cy="2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8" name="Group 70"/>
            <p:cNvGrpSpPr/>
            <p:nvPr/>
          </p:nvGrpSpPr>
          <p:grpSpPr>
            <a:xfrm>
              <a:off x="1101723" y="1123949"/>
              <a:ext cx="168278" cy="690567"/>
              <a:chOff x="0" y="-1"/>
              <a:chExt cx="168276" cy="690566"/>
            </a:xfrm>
          </p:grpSpPr>
          <p:sp>
            <p:nvSpPr>
              <p:cNvPr id="126" name="Straight Connector 82"/>
              <p:cNvSpPr/>
              <p:nvPr/>
            </p:nvSpPr>
            <p:spPr>
              <a:xfrm flipH="1">
                <a:off x="85727" y="-1"/>
                <a:ext cx="2" cy="690566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" name="Straight Connector 83"/>
              <p:cNvSpPr/>
              <p:nvPr/>
            </p:nvSpPr>
            <p:spPr>
              <a:xfrm>
                <a:off x="-1" y="-2"/>
                <a:ext cx="168277" cy="2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1" name="Group 71"/>
            <p:cNvGrpSpPr/>
            <p:nvPr/>
          </p:nvGrpSpPr>
          <p:grpSpPr>
            <a:xfrm>
              <a:off x="1971673" y="1854992"/>
              <a:ext cx="168278" cy="690567"/>
              <a:chOff x="0" y="-1"/>
              <a:chExt cx="168276" cy="690566"/>
            </a:xfrm>
          </p:grpSpPr>
          <p:sp>
            <p:nvSpPr>
              <p:cNvPr id="129" name="Straight Connector 80"/>
              <p:cNvSpPr/>
              <p:nvPr/>
            </p:nvSpPr>
            <p:spPr>
              <a:xfrm flipH="1">
                <a:off x="85727" y="-1"/>
                <a:ext cx="2" cy="690566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0" name="Straight Connector 81"/>
              <p:cNvSpPr/>
              <p:nvPr/>
            </p:nvSpPr>
            <p:spPr>
              <a:xfrm>
                <a:off x="-1" y="-2"/>
                <a:ext cx="168277" cy="2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4" name="Group 72"/>
            <p:cNvGrpSpPr/>
            <p:nvPr/>
          </p:nvGrpSpPr>
          <p:grpSpPr>
            <a:xfrm>
              <a:off x="2844799" y="-1"/>
              <a:ext cx="165103" cy="690566"/>
              <a:chOff x="0" y="0"/>
              <a:chExt cx="165101" cy="690564"/>
            </a:xfrm>
          </p:grpSpPr>
          <p:sp>
            <p:nvSpPr>
              <p:cNvPr id="132" name="Straight Connector 78"/>
              <p:cNvSpPr/>
              <p:nvPr/>
            </p:nvSpPr>
            <p:spPr>
              <a:xfrm flipH="1">
                <a:off x="82550" y="0"/>
                <a:ext cx="2" cy="690565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3" name="Straight Connector 79"/>
              <p:cNvSpPr/>
              <p:nvPr/>
            </p:nvSpPr>
            <p:spPr>
              <a:xfrm>
                <a:off x="-1" y="-1"/>
                <a:ext cx="165102" cy="1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9" name="Group 73"/>
            <p:cNvGrpSpPr/>
            <p:nvPr/>
          </p:nvGrpSpPr>
          <p:grpSpPr>
            <a:xfrm>
              <a:off x="-3" y="500062"/>
              <a:ext cx="3232154" cy="2890842"/>
              <a:chOff x="-1" y="0"/>
              <a:chExt cx="3232152" cy="2890841"/>
            </a:xfrm>
          </p:grpSpPr>
          <p:sp>
            <p:nvSpPr>
              <p:cNvPr id="135" name="Rectangle 74"/>
              <p:cNvSpPr/>
              <p:nvPr/>
            </p:nvSpPr>
            <p:spPr>
              <a:xfrm>
                <a:off x="-2" y="2262189"/>
                <a:ext cx="622301" cy="628653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136" name="Rectangle 75"/>
              <p:cNvSpPr/>
              <p:nvPr/>
            </p:nvSpPr>
            <p:spPr>
              <a:xfrm>
                <a:off x="869950" y="1157289"/>
                <a:ext cx="622300" cy="1733553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137" name="Rectangle 76"/>
              <p:cNvSpPr/>
              <p:nvPr/>
            </p:nvSpPr>
            <p:spPr>
              <a:xfrm>
                <a:off x="1739902" y="1666876"/>
                <a:ext cx="622300" cy="1223965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138" name="Rectangle 77"/>
              <p:cNvSpPr/>
              <p:nvPr/>
            </p:nvSpPr>
            <p:spPr>
              <a:xfrm>
                <a:off x="2609852" y="0"/>
                <a:ext cx="622300" cy="2890842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</p:grpSp>
      <p:grpSp>
        <p:nvGrpSpPr>
          <p:cNvPr id="158" name="Group 16"/>
          <p:cNvGrpSpPr/>
          <p:nvPr/>
        </p:nvGrpSpPr>
        <p:grpSpPr>
          <a:xfrm>
            <a:off x="8924152" y="6136252"/>
            <a:ext cx="3232153" cy="3074198"/>
            <a:chOff x="-2" y="0"/>
            <a:chExt cx="3232152" cy="3074196"/>
          </a:xfrm>
        </p:grpSpPr>
        <p:grpSp>
          <p:nvGrpSpPr>
            <p:cNvPr id="143" name="Group 52"/>
            <p:cNvGrpSpPr/>
            <p:nvPr/>
          </p:nvGrpSpPr>
          <p:grpSpPr>
            <a:xfrm>
              <a:off x="228598" y="2333623"/>
              <a:ext cx="165103" cy="690565"/>
              <a:chOff x="0" y="0"/>
              <a:chExt cx="165101" cy="690563"/>
            </a:xfrm>
          </p:grpSpPr>
          <p:sp>
            <p:nvSpPr>
              <p:cNvPr id="141" name="Straight Connector 67"/>
              <p:cNvSpPr/>
              <p:nvPr/>
            </p:nvSpPr>
            <p:spPr>
              <a:xfrm flipH="1">
                <a:off x="82550" y="-1"/>
                <a:ext cx="2" cy="690565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" name="Straight Connector 68"/>
              <p:cNvSpPr/>
              <p:nvPr/>
            </p:nvSpPr>
            <p:spPr>
              <a:xfrm>
                <a:off x="-1" y="-1"/>
                <a:ext cx="165102" cy="1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6" name="Group 53"/>
            <p:cNvGrpSpPr/>
            <p:nvPr/>
          </p:nvGrpSpPr>
          <p:grpSpPr>
            <a:xfrm>
              <a:off x="1098549" y="1285874"/>
              <a:ext cx="165103" cy="690565"/>
              <a:chOff x="0" y="0"/>
              <a:chExt cx="165101" cy="690563"/>
            </a:xfrm>
          </p:grpSpPr>
          <p:sp>
            <p:nvSpPr>
              <p:cNvPr id="144" name="Straight Connector 65"/>
              <p:cNvSpPr/>
              <p:nvPr/>
            </p:nvSpPr>
            <p:spPr>
              <a:xfrm flipH="1">
                <a:off x="82550" y="-1"/>
                <a:ext cx="2" cy="690565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" name="Straight Connector 66"/>
              <p:cNvSpPr/>
              <p:nvPr/>
            </p:nvSpPr>
            <p:spPr>
              <a:xfrm>
                <a:off x="-1" y="-1"/>
                <a:ext cx="165102" cy="1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9" name="Group 54"/>
            <p:cNvGrpSpPr/>
            <p:nvPr/>
          </p:nvGrpSpPr>
          <p:grpSpPr>
            <a:xfrm>
              <a:off x="1968499" y="1209673"/>
              <a:ext cx="165103" cy="690565"/>
              <a:chOff x="0" y="0"/>
              <a:chExt cx="165101" cy="690563"/>
            </a:xfrm>
          </p:grpSpPr>
          <p:sp>
            <p:nvSpPr>
              <p:cNvPr id="147" name="Straight Connector 63"/>
              <p:cNvSpPr/>
              <p:nvPr/>
            </p:nvSpPr>
            <p:spPr>
              <a:xfrm flipH="1">
                <a:off x="82550" y="-1"/>
                <a:ext cx="2" cy="690565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8" name="Straight Connector 64"/>
              <p:cNvSpPr/>
              <p:nvPr/>
            </p:nvSpPr>
            <p:spPr>
              <a:xfrm>
                <a:off x="-1" y="-1"/>
                <a:ext cx="165102" cy="1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2" name="Group 55"/>
            <p:cNvGrpSpPr/>
            <p:nvPr/>
          </p:nvGrpSpPr>
          <p:grpSpPr>
            <a:xfrm>
              <a:off x="2838448" y="-1"/>
              <a:ext cx="165103" cy="690565"/>
              <a:chOff x="0" y="0"/>
              <a:chExt cx="165101" cy="690563"/>
            </a:xfrm>
          </p:grpSpPr>
          <p:sp>
            <p:nvSpPr>
              <p:cNvPr id="150" name="Straight Connector 61"/>
              <p:cNvSpPr/>
              <p:nvPr/>
            </p:nvSpPr>
            <p:spPr>
              <a:xfrm flipH="1">
                <a:off x="82550" y="-1"/>
                <a:ext cx="2" cy="690565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1" name="Straight Connector 62"/>
              <p:cNvSpPr/>
              <p:nvPr/>
            </p:nvSpPr>
            <p:spPr>
              <a:xfrm>
                <a:off x="-1" y="-1"/>
                <a:ext cx="165102" cy="1"/>
              </a:xfrm>
              <a:prstGeom prst="line">
                <a:avLst/>
              </a:prstGeom>
              <a:noFill/>
              <a:ln w="25400" cap="flat">
                <a:solidFill>
                  <a:srgbClr val="66666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7" name="Group 56"/>
            <p:cNvGrpSpPr/>
            <p:nvPr/>
          </p:nvGrpSpPr>
          <p:grpSpPr>
            <a:xfrm>
              <a:off x="-3" y="407193"/>
              <a:ext cx="3232154" cy="2667003"/>
              <a:chOff x="-1" y="-1"/>
              <a:chExt cx="3232152" cy="2667002"/>
            </a:xfrm>
          </p:grpSpPr>
          <p:sp>
            <p:nvSpPr>
              <p:cNvPr id="153" name="Rectangle 57"/>
              <p:cNvSpPr/>
              <p:nvPr/>
            </p:nvSpPr>
            <p:spPr>
              <a:xfrm>
                <a:off x="-2" y="2157413"/>
                <a:ext cx="622301" cy="50958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154" name="Rectangle 58"/>
              <p:cNvSpPr/>
              <p:nvPr/>
            </p:nvSpPr>
            <p:spPr>
              <a:xfrm>
                <a:off x="869950" y="1207293"/>
                <a:ext cx="622300" cy="1459709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155" name="Rectangle 59"/>
              <p:cNvSpPr/>
              <p:nvPr/>
            </p:nvSpPr>
            <p:spPr>
              <a:xfrm>
                <a:off x="1739902" y="1052512"/>
                <a:ext cx="622300" cy="161449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156" name="Rectangle 60"/>
              <p:cNvSpPr/>
              <p:nvPr/>
            </p:nvSpPr>
            <p:spPr>
              <a:xfrm>
                <a:off x="2609852" y="-2"/>
                <a:ext cx="622300" cy="2667004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</p:grpSp>
      <p:sp>
        <p:nvSpPr>
          <p:cNvPr id="159" name="Straight Connector 20"/>
          <p:cNvSpPr/>
          <p:nvPr/>
        </p:nvSpPr>
        <p:spPr>
          <a:xfrm>
            <a:off x="7416027" y="9210441"/>
            <a:ext cx="14497054" cy="1"/>
          </a:xfrm>
          <a:prstGeom prst="line">
            <a:avLst/>
          </a:prstGeom>
          <a:ln w="25400">
            <a:solidFill>
              <a:srgbClr val="66666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0" name="TextBox 83"/>
          <p:cNvSpPr txBox="1"/>
          <p:nvPr/>
        </p:nvSpPr>
        <p:spPr>
          <a:xfrm>
            <a:off x="6412727" y="4967455"/>
            <a:ext cx="69215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35</a:t>
            </a:r>
          </a:p>
        </p:txBody>
      </p:sp>
      <p:sp>
        <p:nvSpPr>
          <p:cNvPr id="161" name="TextBox 84"/>
          <p:cNvSpPr txBox="1"/>
          <p:nvPr/>
        </p:nvSpPr>
        <p:spPr>
          <a:xfrm>
            <a:off x="6412727" y="5543716"/>
            <a:ext cx="69215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30</a:t>
            </a:r>
          </a:p>
        </p:txBody>
      </p:sp>
      <p:sp>
        <p:nvSpPr>
          <p:cNvPr id="162" name="TextBox 85"/>
          <p:cNvSpPr txBox="1"/>
          <p:nvPr/>
        </p:nvSpPr>
        <p:spPr>
          <a:xfrm>
            <a:off x="6412727" y="6119977"/>
            <a:ext cx="69215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25</a:t>
            </a:r>
          </a:p>
        </p:txBody>
      </p:sp>
      <p:sp>
        <p:nvSpPr>
          <p:cNvPr id="163" name="TextBox 86"/>
          <p:cNvSpPr txBox="1"/>
          <p:nvPr/>
        </p:nvSpPr>
        <p:spPr>
          <a:xfrm>
            <a:off x="6412727" y="6696239"/>
            <a:ext cx="69215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20</a:t>
            </a:r>
          </a:p>
        </p:txBody>
      </p:sp>
      <p:sp>
        <p:nvSpPr>
          <p:cNvPr id="164" name="TextBox 87"/>
          <p:cNvSpPr txBox="1"/>
          <p:nvPr/>
        </p:nvSpPr>
        <p:spPr>
          <a:xfrm>
            <a:off x="6412727" y="7271315"/>
            <a:ext cx="69215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15</a:t>
            </a:r>
          </a:p>
        </p:txBody>
      </p:sp>
      <p:sp>
        <p:nvSpPr>
          <p:cNvPr id="165" name="TextBox 88"/>
          <p:cNvSpPr txBox="1"/>
          <p:nvPr/>
        </p:nvSpPr>
        <p:spPr>
          <a:xfrm>
            <a:off x="6412727" y="7847578"/>
            <a:ext cx="69215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66" name="TextBox 89"/>
          <p:cNvSpPr txBox="1"/>
          <p:nvPr/>
        </p:nvSpPr>
        <p:spPr>
          <a:xfrm>
            <a:off x="6412727" y="8422644"/>
            <a:ext cx="69215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67" name="TextBox 90"/>
          <p:cNvSpPr txBox="1"/>
          <p:nvPr/>
        </p:nvSpPr>
        <p:spPr>
          <a:xfrm>
            <a:off x="6412727" y="8998908"/>
            <a:ext cx="69215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168" name="TextBox 91"/>
          <p:cNvSpPr txBox="1"/>
          <p:nvPr/>
        </p:nvSpPr>
        <p:spPr>
          <a:xfrm>
            <a:off x="2363869" y="5141070"/>
            <a:ext cx="405051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Transmission rate</a:t>
            </a:r>
            <a:br/>
            <a:r>
              <a:t>per 100 person-years</a:t>
            </a:r>
          </a:p>
        </p:txBody>
      </p:sp>
      <p:grpSp>
        <p:nvGrpSpPr>
          <p:cNvPr id="171" name="TextBox 96"/>
          <p:cNvGrpSpPr/>
          <p:nvPr/>
        </p:nvGrpSpPr>
        <p:grpSpPr>
          <a:xfrm>
            <a:off x="8460556" y="4538758"/>
            <a:ext cx="3232152" cy="1023419"/>
            <a:chOff x="0" y="0"/>
            <a:chExt cx="3232150" cy="1023418"/>
          </a:xfrm>
        </p:grpSpPr>
        <p:sp>
          <p:nvSpPr>
            <p:cNvPr id="169" name="Rectangle"/>
            <p:cNvSpPr/>
            <p:nvPr/>
          </p:nvSpPr>
          <p:spPr>
            <a:xfrm>
              <a:off x="0" y="-1"/>
              <a:ext cx="3232151" cy="1023420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8400"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70" name="All subjects"/>
            <p:cNvSpPr txBox="1"/>
            <p:nvPr/>
          </p:nvSpPr>
          <p:spPr>
            <a:xfrm>
              <a:off x="0" y="324759"/>
              <a:ext cx="3232151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lnSpc>
                  <a:spcPct val="80000"/>
                </a:lnSpc>
                <a:defRPr sz="3200">
                  <a:latin typeface="Raleway SemiBold"/>
                  <a:ea typeface="Raleway SemiBold"/>
                  <a:cs typeface="Raleway SemiBold"/>
                  <a:sym typeface="Raleway SemiBold"/>
                </a:defRPr>
              </a:lvl1pPr>
            </a:lstStyle>
            <a:p>
              <a:pPr/>
              <a:r>
                <a:t>All subjects</a:t>
              </a:r>
            </a:p>
          </p:txBody>
        </p:sp>
      </p:grpSp>
      <p:grpSp>
        <p:nvGrpSpPr>
          <p:cNvPr id="174" name="TextBox 97"/>
          <p:cNvGrpSpPr/>
          <p:nvPr/>
        </p:nvGrpSpPr>
        <p:grpSpPr>
          <a:xfrm>
            <a:off x="13667606" y="4537369"/>
            <a:ext cx="3232152" cy="1039097"/>
            <a:chOff x="0" y="0"/>
            <a:chExt cx="3232150" cy="1039095"/>
          </a:xfrm>
        </p:grpSpPr>
        <p:sp>
          <p:nvSpPr>
            <p:cNvPr id="172" name="Rectangle"/>
            <p:cNvSpPr/>
            <p:nvPr/>
          </p:nvSpPr>
          <p:spPr>
            <a:xfrm>
              <a:off x="0" y="0"/>
              <a:ext cx="3232151" cy="1039096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8400"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73" name="Male-to-female transmission"/>
            <p:cNvSpPr txBox="1"/>
            <p:nvPr/>
          </p:nvSpPr>
          <p:spPr>
            <a:xfrm>
              <a:off x="0" y="144637"/>
              <a:ext cx="3232151" cy="845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lnSpc>
                  <a:spcPct val="80000"/>
                </a:lnSpc>
                <a:defRPr sz="3200"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r>
                <a:t>Male-to-female</a:t>
              </a:r>
              <a:br/>
              <a:r>
                <a:t>transmission</a:t>
              </a:r>
            </a:p>
          </p:txBody>
        </p:sp>
      </p:grpSp>
      <p:grpSp>
        <p:nvGrpSpPr>
          <p:cNvPr id="177" name="TextBox 98"/>
          <p:cNvGrpSpPr/>
          <p:nvPr/>
        </p:nvGrpSpPr>
        <p:grpSpPr>
          <a:xfrm>
            <a:off x="18423756" y="4537369"/>
            <a:ext cx="3232152" cy="1039097"/>
            <a:chOff x="0" y="0"/>
            <a:chExt cx="3232150" cy="1039095"/>
          </a:xfrm>
        </p:grpSpPr>
        <p:sp>
          <p:nvSpPr>
            <p:cNvPr id="175" name="Rectangle"/>
            <p:cNvSpPr/>
            <p:nvPr/>
          </p:nvSpPr>
          <p:spPr>
            <a:xfrm>
              <a:off x="0" y="0"/>
              <a:ext cx="3232151" cy="1039096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8400"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76" name="Female-to-Male transmission"/>
            <p:cNvSpPr txBox="1"/>
            <p:nvPr/>
          </p:nvSpPr>
          <p:spPr>
            <a:xfrm>
              <a:off x="0" y="144637"/>
              <a:ext cx="3232151" cy="845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lnSpc>
                  <a:spcPct val="80000"/>
                </a:lnSpc>
                <a:defRPr sz="3200"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r>
                <a:t>Female-to-Male</a:t>
              </a:r>
              <a:br/>
              <a:r>
                <a:t>transmission</a:t>
              </a:r>
            </a:p>
          </p:txBody>
        </p:sp>
      </p:grpSp>
      <p:grpSp>
        <p:nvGrpSpPr>
          <p:cNvPr id="183" name="Group 33"/>
          <p:cNvGrpSpPr/>
          <p:nvPr/>
        </p:nvGrpSpPr>
        <p:grpSpPr>
          <a:xfrm>
            <a:off x="6792731" y="9349857"/>
            <a:ext cx="5283925" cy="1791892"/>
            <a:chOff x="98783" y="-40917"/>
            <a:chExt cx="5283924" cy="1791891"/>
          </a:xfrm>
        </p:grpSpPr>
        <p:sp>
          <p:nvSpPr>
            <p:cNvPr id="178" name="TextBox 99"/>
            <p:cNvSpPr/>
            <p:nvPr/>
          </p:nvSpPr>
          <p:spPr>
            <a:xfrm rot="18900000">
              <a:off x="-272330" y="855028"/>
              <a:ext cx="253411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1800">
                  <a:solidFill>
                    <a:srgbClr val="00B05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&lt;400</a:t>
              </a:r>
            </a:p>
          </p:txBody>
        </p:sp>
        <p:sp>
          <p:nvSpPr>
            <p:cNvPr id="179" name="TextBox 101"/>
            <p:cNvSpPr/>
            <p:nvPr/>
          </p:nvSpPr>
          <p:spPr>
            <a:xfrm rot="18900000">
              <a:off x="600678" y="855028"/>
              <a:ext cx="253411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1800">
                  <a:solidFill>
                    <a:srgbClr val="00B05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400–3,499</a:t>
              </a:r>
            </a:p>
          </p:txBody>
        </p:sp>
        <p:sp>
          <p:nvSpPr>
            <p:cNvPr id="180" name="TextBox 102"/>
            <p:cNvSpPr/>
            <p:nvPr/>
          </p:nvSpPr>
          <p:spPr>
            <a:xfrm rot="18900000">
              <a:off x="1473686" y="855028"/>
              <a:ext cx="253411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1800">
                  <a:solidFill>
                    <a:srgbClr val="00B05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3,500–9,999</a:t>
              </a:r>
            </a:p>
          </p:txBody>
        </p:sp>
        <p:sp>
          <p:nvSpPr>
            <p:cNvPr id="181" name="TextBox 103"/>
            <p:cNvSpPr/>
            <p:nvPr/>
          </p:nvSpPr>
          <p:spPr>
            <a:xfrm rot="18900000">
              <a:off x="2346694" y="855028"/>
              <a:ext cx="253411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1800">
                  <a:solidFill>
                    <a:srgbClr val="00B05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10,000–49,999</a:t>
              </a:r>
            </a:p>
          </p:txBody>
        </p:sp>
        <p:sp>
          <p:nvSpPr>
            <p:cNvPr id="182" name="TextBox 104"/>
            <p:cNvSpPr/>
            <p:nvPr/>
          </p:nvSpPr>
          <p:spPr>
            <a:xfrm rot="18900000">
              <a:off x="3219704" y="855028"/>
              <a:ext cx="253411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1800">
                  <a:solidFill>
                    <a:srgbClr val="00B05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≥50,000</a:t>
              </a:r>
            </a:p>
          </p:txBody>
        </p:sp>
      </p:grpSp>
      <p:grpSp>
        <p:nvGrpSpPr>
          <p:cNvPr id="189" name="Group 34"/>
          <p:cNvGrpSpPr/>
          <p:nvPr/>
        </p:nvGrpSpPr>
        <p:grpSpPr>
          <a:xfrm>
            <a:off x="11400651" y="9349856"/>
            <a:ext cx="5283927" cy="1791893"/>
            <a:chOff x="98782" y="-40917"/>
            <a:chExt cx="5283926" cy="1791891"/>
          </a:xfrm>
        </p:grpSpPr>
        <p:sp>
          <p:nvSpPr>
            <p:cNvPr id="184" name="TextBox 120"/>
            <p:cNvSpPr/>
            <p:nvPr/>
          </p:nvSpPr>
          <p:spPr>
            <a:xfrm rot="18900000">
              <a:off x="-272331" y="855028"/>
              <a:ext cx="25341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1800">
                  <a:solidFill>
                    <a:srgbClr val="00B05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&lt;400</a:t>
              </a:r>
            </a:p>
          </p:txBody>
        </p:sp>
        <p:sp>
          <p:nvSpPr>
            <p:cNvPr id="185" name="TextBox 121"/>
            <p:cNvSpPr/>
            <p:nvPr/>
          </p:nvSpPr>
          <p:spPr>
            <a:xfrm rot="18900000">
              <a:off x="600678" y="855028"/>
              <a:ext cx="25341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1800">
                  <a:solidFill>
                    <a:srgbClr val="00B05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400–3,499</a:t>
              </a:r>
            </a:p>
          </p:txBody>
        </p:sp>
        <p:sp>
          <p:nvSpPr>
            <p:cNvPr id="186" name="TextBox 122"/>
            <p:cNvSpPr/>
            <p:nvPr/>
          </p:nvSpPr>
          <p:spPr>
            <a:xfrm rot="18900000">
              <a:off x="1473686" y="855028"/>
              <a:ext cx="25341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1800">
                  <a:solidFill>
                    <a:srgbClr val="00B05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3,500–9,999</a:t>
              </a:r>
            </a:p>
          </p:txBody>
        </p:sp>
        <p:sp>
          <p:nvSpPr>
            <p:cNvPr id="187" name="TextBox 123"/>
            <p:cNvSpPr/>
            <p:nvPr/>
          </p:nvSpPr>
          <p:spPr>
            <a:xfrm rot="18900000">
              <a:off x="2346695" y="855028"/>
              <a:ext cx="25341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1800">
                  <a:solidFill>
                    <a:srgbClr val="00B05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10,000–49,999</a:t>
              </a:r>
            </a:p>
          </p:txBody>
        </p:sp>
        <p:sp>
          <p:nvSpPr>
            <p:cNvPr id="188" name="TextBox 124"/>
            <p:cNvSpPr/>
            <p:nvPr/>
          </p:nvSpPr>
          <p:spPr>
            <a:xfrm rot="18900000">
              <a:off x="3219705" y="855028"/>
              <a:ext cx="25341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1800">
                  <a:solidFill>
                    <a:srgbClr val="00B05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≥50,000</a:t>
              </a:r>
            </a:p>
          </p:txBody>
        </p:sp>
      </p:grpSp>
      <p:grpSp>
        <p:nvGrpSpPr>
          <p:cNvPr id="195" name="Group 35"/>
          <p:cNvGrpSpPr/>
          <p:nvPr/>
        </p:nvGrpSpPr>
        <p:grpSpPr>
          <a:xfrm>
            <a:off x="16131401" y="9349856"/>
            <a:ext cx="5283927" cy="1791893"/>
            <a:chOff x="98782" y="-40917"/>
            <a:chExt cx="5283926" cy="1791891"/>
          </a:xfrm>
        </p:grpSpPr>
        <p:sp>
          <p:nvSpPr>
            <p:cNvPr id="190" name="TextBox 126"/>
            <p:cNvSpPr/>
            <p:nvPr/>
          </p:nvSpPr>
          <p:spPr>
            <a:xfrm rot="18900000">
              <a:off x="-272331" y="855028"/>
              <a:ext cx="25341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1800">
                  <a:solidFill>
                    <a:srgbClr val="00B05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&lt;400</a:t>
              </a:r>
            </a:p>
          </p:txBody>
        </p:sp>
        <p:sp>
          <p:nvSpPr>
            <p:cNvPr id="191" name="TextBox 127"/>
            <p:cNvSpPr/>
            <p:nvPr/>
          </p:nvSpPr>
          <p:spPr>
            <a:xfrm rot="18900000">
              <a:off x="600678" y="855028"/>
              <a:ext cx="25341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1800">
                  <a:solidFill>
                    <a:srgbClr val="00B05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400–3,499</a:t>
              </a:r>
            </a:p>
          </p:txBody>
        </p:sp>
        <p:sp>
          <p:nvSpPr>
            <p:cNvPr id="192" name="TextBox 128"/>
            <p:cNvSpPr/>
            <p:nvPr/>
          </p:nvSpPr>
          <p:spPr>
            <a:xfrm rot="18900000">
              <a:off x="1473686" y="855028"/>
              <a:ext cx="25341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1800">
                  <a:solidFill>
                    <a:srgbClr val="00B05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3,500–9,999</a:t>
              </a:r>
            </a:p>
          </p:txBody>
        </p:sp>
        <p:sp>
          <p:nvSpPr>
            <p:cNvPr id="193" name="TextBox 129"/>
            <p:cNvSpPr/>
            <p:nvPr/>
          </p:nvSpPr>
          <p:spPr>
            <a:xfrm rot="18900000">
              <a:off x="2346695" y="855028"/>
              <a:ext cx="25341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1800">
                  <a:solidFill>
                    <a:srgbClr val="00B05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10,000–49,999</a:t>
              </a:r>
            </a:p>
          </p:txBody>
        </p:sp>
        <p:sp>
          <p:nvSpPr>
            <p:cNvPr id="194" name="TextBox 130"/>
            <p:cNvSpPr/>
            <p:nvPr/>
          </p:nvSpPr>
          <p:spPr>
            <a:xfrm rot="18900000">
              <a:off x="3219705" y="855028"/>
              <a:ext cx="25341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1800">
                  <a:solidFill>
                    <a:srgbClr val="00B05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≥50,000</a:t>
              </a:r>
            </a:p>
          </p:txBody>
        </p:sp>
      </p:grpSp>
      <p:sp>
        <p:nvSpPr>
          <p:cNvPr id="196" name="TextBox 131"/>
          <p:cNvSpPr txBox="1"/>
          <p:nvPr/>
        </p:nvSpPr>
        <p:spPr>
          <a:xfrm>
            <a:off x="7289027" y="10738384"/>
            <a:ext cx="14497054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HIV-1 RNA (copies/ml)</a:t>
            </a:r>
          </a:p>
        </p:txBody>
      </p:sp>
      <p:grpSp>
        <p:nvGrpSpPr>
          <p:cNvPr id="200" name="Group"/>
          <p:cNvGrpSpPr/>
          <p:nvPr/>
        </p:nvGrpSpPr>
        <p:grpSpPr>
          <a:xfrm>
            <a:off x="7840294" y="7774993"/>
            <a:ext cx="10170106" cy="1273526"/>
            <a:chOff x="0" y="0"/>
            <a:chExt cx="10170104" cy="1273524"/>
          </a:xfrm>
        </p:grpSpPr>
        <p:sp>
          <p:nvSpPr>
            <p:cNvPr id="197" name="Down Arrow 17"/>
            <p:cNvSpPr/>
            <p:nvPr/>
          </p:nvSpPr>
          <p:spPr>
            <a:xfrm>
              <a:off x="0" y="0"/>
              <a:ext cx="476247" cy="122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390"/>
                  </a:moveTo>
                  <a:lnTo>
                    <a:pt x="5400" y="1739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7390"/>
                  </a:lnTo>
                  <a:lnTo>
                    <a:pt x="21600" y="1739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>
                <a:defRPr sz="34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98" name="Down Arrow 113"/>
            <p:cNvSpPr/>
            <p:nvPr/>
          </p:nvSpPr>
          <p:spPr>
            <a:xfrm>
              <a:off x="4868665" y="0"/>
              <a:ext cx="476248" cy="122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390"/>
                  </a:moveTo>
                  <a:lnTo>
                    <a:pt x="5400" y="1739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7390"/>
                  </a:lnTo>
                  <a:lnTo>
                    <a:pt x="21600" y="1739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>
                <a:defRPr sz="34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99" name="Down Arrow 114"/>
            <p:cNvSpPr/>
            <p:nvPr/>
          </p:nvSpPr>
          <p:spPr>
            <a:xfrm>
              <a:off x="9693858" y="51941"/>
              <a:ext cx="476247" cy="1221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390"/>
                  </a:moveTo>
                  <a:lnTo>
                    <a:pt x="5400" y="1739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7390"/>
                  </a:lnTo>
                  <a:lnTo>
                    <a:pt x="21600" y="1739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>
                <a:defRPr sz="3400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</p:grpSp>
      <p:sp>
        <p:nvSpPr>
          <p:cNvPr id="201" name="Rectangle 1"/>
          <p:cNvSpPr txBox="1"/>
          <p:nvPr/>
        </p:nvSpPr>
        <p:spPr>
          <a:xfrm>
            <a:off x="-72008" y="3041575"/>
            <a:ext cx="24433360" cy="86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 algn="ctr">
              <a:defRPr sz="4200">
                <a:solidFill>
                  <a:srgbClr val="373737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Rakai study of 415 HIV serodifferent heterosexual couples in Uganda</a:t>
            </a:r>
          </a:p>
        </p:txBody>
      </p:sp>
      <p:sp>
        <p:nvSpPr>
          <p:cNvPr id="202" name="Title 3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The First Study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3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Expert Opinion (2008): The Swiss Statement</a:t>
            </a:r>
          </a:p>
        </p:txBody>
      </p:sp>
      <p:pic>
        <p:nvPicPr>
          <p:cNvPr id="20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17570" r="0" b="1849"/>
          <a:stretch>
            <a:fillRect/>
          </a:stretch>
        </p:blipFill>
        <p:spPr>
          <a:xfrm>
            <a:off x="4785250" y="2864539"/>
            <a:ext cx="14813497" cy="89033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74700" dist="368300" dir="2700000">
              <a:srgbClr val="333333">
                <a:alpha val="64999"/>
              </a:srgbClr>
            </a:outerShdw>
          </a:effectLst>
        </p:spPr>
      </p:pic>
      <p:sp>
        <p:nvSpPr>
          <p:cNvPr id="206" name="Rectangle 8"/>
          <p:cNvSpPr txBox="1"/>
          <p:nvPr/>
        </p:nvSpPr>
        <p:spPr>
          <a:xfrm>
            <a:off x="19752839" y="10674423"/>
            <a:ext cx="4393284" cy="237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algn="r">
              <a:defRPr sz="18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Vernazza P, Hirschel B, </a:t>
            </a:r>
            <a:br/>
            <a:r>
              <a:t>Bernasconi E, Flepp M. </a:t>
            </a:r>
            <a:br/>
            <a:r>
              <a:t>Les personnes séropositives ne souffrant d’aucune</a:t>
            </a:r>
            <a:r>
              <a:t> </a:t>
            </a:r>
            <a:r>
              <a:t>autre MST et suivant un traitment antirétroviral </a:t>
            </a:r>
            <a:br/>
            <a:r>
              <a:t>efficace ne transmettent pas le VIH par voie sexuelle. </a:t>
            </a:r>
            <a:br/>
            <a:r>
              <a:t>Bull Med Suisses 2008; 89: 165–69.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4476" y="5390157"/>
            <a:ext cx="11577771" cy="6783098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ounded Rectangle 8"/>
          <p:cNvSpPr/>
          <p:nvPr/>
        </p:nvSpPr>
        <p:spPr>
          <a:xfrm>
            <a:off x="11262080" y="10546115"/>
            <a:ext cx="1687055" cy="540546"/>
          </a:xfrm>
          <a:prstGeom prst="roundRect">
            <a:avLst>
              <a:gd name="adj" fmla="val 16667"/>
            </a:avLst>
          </a:prstGeom>
          <a:ln w="63500">
            <a:solidFill>
              <a:srgbClr val="FF0000"/>
            </a:solidFill>
          </a:ln>
        </p:spPr>
        <p:txBody>
          <a:bodyPr lIns="121918" tIns="121918" rIns="121918" bIns="121918" anchor="ctr"/>
          <a:lstStyle/>
          <a:p>
            <a:pPr algn="ctr"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21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0" t="6774" r="0" b="7878"/>
          <a:stretch>
            <a:fillRect/>
          </a:stretch>
        </p:blipFill>
        <p:spPr>
          <a:xfrm>
            <a:off x="3598128" y="3306049"/>
            <a:ext cx="7993765" cy="194318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Rectangle 4"/>
          <p:cNvSpPr/>
          <p:nvPr/>
        </p:nvSpPr>
        <p:spPr>
          <a:xfrm>
            <a:off x="14568487" y="8207016"/>
            <a:ext cx="9089135" cy="2301239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algn="ctr">
              <a:defRPr sz="3400">
                <a:latin typeface="Raleway"/>
                <a:ea typeface="Raleway"/>
                <a:cs typeface="Raleway"/>
                <a:sym typeface="Raleway"/>
              </a:defRPr>
            </a:pPr>
            <a:r>
              <a:t>WHO view: “</a:t>
            </a:r>
            <a:r>
              <a:rPr i="1"/>
              <a:t>there is insufficient evidence </a:t>
            </a:r>
            <a:br>
              <a:rPr i="1"/>
            </a:br>
            <a:r>
              <a:rPr i="1"/>
              <a:t>to formulate guidance on the role of ART</a:t>
            </a:r>
            <a:br>
              <a:rPr i="1"/>
            </a:br>
            <a:r>
              <a:rPr i="1"/>
              <a:t>in HIV prevention, both at the level of </a:t>
            </a:r>
            <a:br>
              <a:rPr i="1"/>
            </a:br>
            <a:r>
              <a:rPr i="1"/>
              <a:t>the individual and the population”</a:t>
            </a:r>
          </a:p>
        </p:txBody>
      </p:sp>
      <p:sp>
        <p:nvSpPr>
          <p:cNvPr id="212" name="Rounded Rectangle 10"/>
          <p:cNvSpPr/>
          <p:nvPr/>
        </p:nvSpPr>
        <p:spPr>
          <a:xfrm>
            <a:off x="11262080" y="7044373"/>
            <a:ext cx="1687055" cy="540546"/>
          </a:xfrm>
          <a:prstGeom prst="roundRect">
            <a:avLst>
              <a:gd name="adj" fmla="val 16667"/>
            </a:avLst>
          </a:prstGeom>
          <a:ln w="63500">
            <a:solidFill>
              <a:srgbClr val="FF0000"/>
            </a:solidFill>
          </a:ln>
        </p:spPr>
        <p:txBody>
          <a:bodyPr lIns="121918" tIns="121918" rIns="121918" bIns="121918" anchor="ctr"/>
          <a:lstStyle/>
          <a:p>
            <a:pPr algn="ctr"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13" name="TextBox 1"/>
          <p:cNvSpPr txBox="1"/>
          <p:nvPr/>
        </p:nvSpPr>
        <p:spPr>
          <a:xfrm>
            <a:off x="19757220" y="11560216"/>
            <a:ext cx="3956856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 algn="r">
              <a:defRPr sz="20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AIDS. 2009. 23:1397-1404</a:t>
            </a:r>
          </a:p>
        </p:txBody>
      </p:sp>
      <p:sp>
        <p:nvSpPr>
          <p:cNvPr id="214" name="Rectangle 2"/>
          <p:cNvSpPr txBox="1"/>
          <p:nvPr/>
        </p:nvSpPr>
        <p:spPr>
          <a:xfrm>
            <a:off x="14426155" y="3269084"/>
            <a:ext cx="9252010" cy="397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marL="514348" indent="-514348">
              <a:buSzPct val="100000"/>
              <a:buFont typeface="Arial"/>
              <a:buChar char="•"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11 cohorts</a:t>
            </a:r>
            <a:endParaRPr b="1" sz="4000">
              <a:latin typeface="+mn-lt"/>
              <a:ea typeface="+mn-ea"/>
              <a:cs typeface="+mn-cs"/>
              <a:sym typeface="Calibri"/>
            </a:endParaRPr>
          </a:p>
          <a:p>
            <a:pPr marL="514348" indent="-514348">
              <a:buSzPct val="100000"/>
              <a:buFont typeface="Arial"/>
              <a:buChar char="•"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5021 heterosexual serodifferent couples </a:t>
            </a:r>
            <a:endParaRPr b="1" sz="4000">
              <a:latin typeface="+mn-lt"/>
              <a:ea typeface="+mn-ea"/>
              <a:cs typeface="+mn-cs"/>
              <a:sym typeface="Calibri"/>
            </a:endParaRPr>
          </a:p>
          <a:p>
            <a:pPr marL="514348" indent="-514348">
              <a:buSzPct val="100000"/>
              <a:buFont typeface="Arial"/>
              <a:buChar char="•"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92% reduction in transmission on ART: 5.64 to 0.46 per 100PY</a:t>
            </a:r>
            <a:endParaRPr b="1" sz="4000">
              <a:latin typeface="+mn-lt"/>
              <a:ea typeface="+mn-ea"/>
              <a:cs typeface="+mn-cs"/>
              <a:sym typeface="Calibri"/>
            </a:endParaRPr>
          </a:p>
          <a:p>
            <a:pPr marL="514348" indent="-514348">
              <a:buSzPct val="100000"/>
              <a:buFont typeface="Arial"/>
              <a:buChar char="•"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Compatible with one transmission per 79PY or 7900 sex acts</a:t>
            </a:r>
          </a:p>
        </p:txBody>
      </p:sp>
      <p:sp>
        <p:nvSpPr>
          <p:cNvPr id="215" name="Title 6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Meta-analysis Heterosexual Studies(2009)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3"/>
      <p:bldP build="whole" bldLvl="1" animBg="1" rev="0" advAuto="0" spid="209" grpId="1"/>
      <p:bldP build="whole" bldLvl="1" animBg="1" rev="0" advAuto="0" spid="21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2589" y="5922853"/>
            <a:ext cx="7881397" cy="5227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23402" y="10667359"/>
            <a:ext cx="4273120" cy="59888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extBox 5"/>
          <p:cNvSpPr txBox="1"/>
          <p:nvPr/>
        </p:nvSpPr>
        <p:spPr>
          <a:xfrm>
            <a:off x="17177038" y="6149264"/>
            <a:ext cx="3646621" cy="73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>
              <a:defRPr sz="3200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HR=0.07 (0.02-0.22)</a:t>
            </a:r>
          </a:p>
        </p:txBody>
      </p:sp>
      <p:sp>
        <p:nvSpPr>
          <p:cNvPr id="220" name="TextBox 7"/>
          <p:cNvSpPr txBox="1"/>
          <p:nvPr/>
        </p:nvSpPr>
        <p:spPr>
          <a:xfrm>
            <a:off x="14154509" y="4342846"/>
            <a:ext cx="7637557" cy="113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algn="ctr">
              <a:defRPr b="1" sz="2800">
                <a:latin typeface="+mn-lt"/>
                <a:ea typeface="+mn-ea"/>
                <a:cs typeface="+mn-cs"/>
                <a:sym typeface="Calibri"/>
              </a:defRPr>
            </a:pPr>
            <a:r>
              <a:t>Risk of HIV-1 infection </a:t>
            </a:r>
            <a:br/>
            <a:r>
              <a:t>among partners of index participants</a:t>
            </a:r>
          </a:p>
        </p:txBody>
      </p:sp>
      <p:sp>
        <p:nvSpPr>
          <p:cNvPr id="221" name="Rectangle 8"/>
          <p:cNvSpPr txBox="1"/>
          <p:nvPr/>
        </p:nvSpPr>
        <p:spPr>
          <a:xfrm>
            <a:off x="2393786" y="8315029"/>
            <a:ext cx="9145558" cy="227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>
              <a:defRPr i="1" sz="3400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“Early ART at enrollment [CD4+ count 350 to 550 cells] was associated with a 93% lower risk of linked partner infection than was delayed ART (CD4+ fell to &lt;250)”</a:t>
            </a:r>
          </a:p>
        </p:txBody>
      </p:sp>
      <p:sp>
        <p:nvSpPr>
          <p:cNvPr id="222" name="Oval 6"/>
          <p:cNvSpPr/>
          <p:nvPr/>
        </p:nvSpPr>
        <p:spPr>
          <a:xfrm>
            <a:off x="17704996" y="9056727"/>
            <a:ext cx="4208989" cy="972115"/>
          </a:xfrm>
          <a:prstGeom prst="ellipse">
            <a:avLst/>
          </a:prstGeom>
          <a:ln w="101600">
            <a:solidFill>
              <a:srgbClr val="FF0000"/>
            </a:solidFill>
          </a:ln>
        </p:spPr>
        <p:txBody>
          <a:bodyPr lIns="121918" tIns="121918" rIns="121918" bIns="121918" anchor="ctr"/>
          <a:lstStyle/>
          <a:p>
            <a:pPr algn="ctr">
              <a:defRPr sz="2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23" name="Rectangle 12"/>
          <p:cNvSpPr txBox="1"/>
          <p:nvPr/>
        </p:nvSpPr>
        <p:spPr>
          <a:xfrm>
            <a:off x="10241912" y="12753778"/>
            <a:ext cx="13472163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 algn="r">
              <a:defRPr baseline="31229" sz="26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Cohen M et al. (2016) Antiretroviral Therapy for the Prevention  of HIV-1 Transmission. N Engl J Med, 375:830–9.</a:t>
            </a:r>
          </a:p>
        </p:txBody>
      </p:sp>
      <p:pic>
        <p:nvPicPr>
          <p:cNvPr id="22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40795" y="5694398"/>
            <a:ext cx="815408" cy="440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icture 14" descr="Picture 14"/>
          <p:cNvPicPr>
            <a:picLocks noChangeAspect="1"/>
          </p:cNvPicPr>
          <p:nvPr/>
        </p:nvPicPr>
        <p:blipFill>
          <a:blip r:embed="rId5">
            <a:extLst/>
          </a:blip>
          <a:srcRect l="0" t="21556" r="0" b="0"/>
          <a:stretch>
            <a:fillRect/>
          </a:stretch>
        </p:blipFill>
        <p:spPr>
          <a:xfrm>
            <a:off x="2821920" y="5552102"/>
            <a:ext cx="8289284" cy="2109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icture 15" descr="Picture 15"/>
          <p:cNvPicPr>
            <a:picLocks noChangeAspect="1"/>
          </p:cNvPicPr>
          <p:nvPr/>
        </p:nvPicPr>
        <p:blipFill>
          <a:blip r:embed="rId6">
            <a:extLst/>
          </a:blip>
          <a:srcRect l="0" t="0" r="13699" b="73350"/>
          <a:stretch>
            <a:fillRect/>
          </a:stretch>
        </p:blipFill>
        <p:spPr>
          <a:xfrm>
            <a:off x="3996647" y="4337720"/>
            <a:ext cx="6526375" cy="1187752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Title 1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Finally, an RCT… </a:t>
            </a:r>
            <a:br/>
            <a:r>
              <a:t>HIV Prevention Trial Network (HPTN) 052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2589" y="5922853"/>
            <a:ext cx="7881397" cy="5227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23402" y="10667359"/>
            <a:ext cx="4273120" cy="59888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extBox 5"/>
          <p:cNvSpPr txBox="1"/>
          <p:nvPr/>
        </p:nvSpPr>
        <p:spPr>
          <a:xfrm>
            <a:off x="17177038" y="6149264"/>
            <a:ext cx="3646621" cy="73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>
              <a:defRPr sz="3200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HR=0.07 (0.02-0.22)</a:t>
            </a:r>
          </a:p>
        </p:txBody>
      </p:sp>
      <p:sp>
        <p:nvSpPr>
          <p:cNvPr id="232" name="TextBox 7"/>
          <p:cNvSpPr txBox="1"/>
          <p:nvPr/>
        </p:nvSpPr>
        <p:spPr>
          <a:xfrm>
            <a:off x="14154509" y="4342846"/>
            <a:ext cx="7637557" cy="113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algn="ctr">
              <a:defRPr b="1" sz="2800">
                <a:latin typeface="+mn-lt"/>
                <a:ea typeface="+mn-ea"/>
                <a:cs typeface="+mn-cs"/>
                <a:sym typeface="Calibri"/>
              </a:defRPr>
            </a:pPr>
            <a:r>
              <a:t>Risk of HIV-1 infection </a:t>
            </a:r>
            <a:br/>
            <a:r>
              <a:t>among partners of index participants</a:t>
            </a:r>
          </a:p>
        </p:txBody>
      </p:sp>
      <p:sp>
        <p:nvSpPr>
          <p:cNvPr id="233" name="Rectangle 8"/>
          <p:cNvSpPr txBox="1"/>
          <p:nvPr/>
        </p:nvSpPr>
        <p:spPr>
          <a:xfrm>
            <a:off x="2393786" y="8315029"/>
            <a:ext cx="9145558" cy="227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>
              <a:defRPr i="1" sz="3400"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“Early ART at enrollment [CD4+ count 350 to 550 cells] was associated with a 93% lower risk of linked partner infection than was delayed ART (CD4+ fell to &lt;250)”</a:t>
            </a:r>
          </a:p>
        </p:txBody>
      </p:sp>
      <p:sp>
        <p:nvSpPr>
          <p:cNvPr id="234" name="Oval 6"/>
          <p:cNvSpPr/>
          <p:nvPr/>
        </p:nvSpPr>
        <p:spPr>
          <a:xfrm>
            <a:off x="17704996" y="9056727"/>
            <a:ext cx="4208989" cy="972115"/>
          </a:xfrm>
          <a:prstGeom prst="ellipse">
            <a:avLst/>
          </a:prstGeom>
          <a:ln w="101600">
            <a:solidFill>
              <a:srgbClr val="FF0000"/>
            </a:solidFill>
          </a:ln>
        </p:spPr>
        <p:txBody>
          <a:bodyPr lIns="121918" tIns="121918" rIns="121918" bIns="121918" anchor="ctr"/>
          <a:lstStyle/>
          <a:p>
            <a:pPr algn="ctr">
              <a:defRPr sz="2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35" name="Rectangle 12"/>
          <p:cNvSpPr txBox="1"/>
          <p:nvPr/>
        </p:nvSpPr>
        <p:spPr>
          <a:xfrm>
            <a:off x="10241912" y="12753778"/>
            <a:ext cx="13472163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 algn="r">
              <a:defRPr baseline="31229" sz="26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Cohen M et al. (2016) Antiretroviral Therapy for the Prevention  of HIV-1 Transmission. N Engl J Med, 375:830–9.</a:t>
            </a:r>
          </a:p>
        </p:txBody>
      </p:sp>
      <p:pic>
        <p:nvPicPr>
          <p:cNvPr id="236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40795" y="5694398"/>
            <a:ext cx="815408" cy="440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14" descr="Picture 14"/>
          <p:cNvPicPr>
            <a:picLocks noChangeAspect="1"/>
          </p:cNvPicPr>
          <p:nvPr/>
        </p:nvPicPr>
        <p:blipFill>
          <a:blip r:embed="rId5">
            <a:extLst/>
          </a:blip>
          <a:srcRect l="0" t="21556" r="0" b="0"/>
          <a:stretch>
            <a:fillRect/>
          </a:stretch>
        </p:blipFill>
        <p:spPr>
          <a:xfrm>
            <a:off x="2821920" y="5552102"/>
            <a:ext cx="8289284" cy="2109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icture 15" descr="Picture 15"/>
          <p:cNvPicPr>
            <a:picLocks noChangeAspect="1"/>
          </p:cNvPicPr>
          <p:nvPr/>
        </p:nvPicPr>
        <p:blipFill>
          <a:blip r:embed="rId6">
            <a:extLst/>
          </a:blip>
          <a:srcRect l="0" t="0" r="13699" b="73350"/>
          <a:stretch>
            <a:fillRect/>
          </a:stretch>
        </p:blipFill>
        <p:spPr>
          <a:xfrm>
            <a:off x="3996647" y="4337720"/>
            <a:ext cx="6526375" cy="1187752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Title 1"/>
          <p:cNvSpPr txBox="1"/>
          <p:nvPr>
            <p:ph type="title"/>
          </p:nvPr>
        </p:nvSpPr>
        <p:spPr>
          <a:xfrm>
            <a:off x="-2" y="395535"/>
            <a:ext cx="24384004" cy="2286001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Finally, an RCT… </a:t>
            </a:r>
            <a:br/>
            <a:r>
              <a:t>HIV Prevention Trial Network (HPTN) 052</a:t>
            </a:r>
          </a:p>
        </p:txBody>
      </p:sp>
      <p:grpSp>
        <p:nvGrpSpPr>
          <p:cNvPr id="242" name="Rectangle 19"/>
          <p:cNvGrpSpPr/>
          <p:nvPr/>
        </p:nvGrpSpPr>
        <p:grpSpPr>
          <a:xfrm>
            <a:off x="4775175" y="6654712"/>
            <a:ext cx="14812049" cy="4850211"/>
            <a:chOff x="0" y="0"/>
            <a:chExt cx="14812047" cy="4850210"/>
          </a:xfrm>
        </p:grpSpPr>
        <p:sp>
          <p:nvSpPr>
            <p:cNvPr id="240" name="Rectangle"/>
            <p:cNvSpPr/>
            <p:nvPr/>
          </p:nvSpPr>
          <p:spPr>
            <a:xfrm>
              <a:off x="-1" y="-1"/>
              <a:ext cx="14812049" cy="4850211"/>
            </a:xfrm>
            <a:prstGeom prst="rect">
              <a:avLst/>
            </a:prstGeom>
            <a:solidFill>
              <a:srgbClr val="FFFFFF"/>
            </a:solidFill>
            <a:ln w="152400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121918" tIns="121918" rIns="121918" bIns="1219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41" name="v"/>
            <p:cNvSpPr txBox="1"/>
            <p:nvPr/>
          </p:nvSpPr>
          <p:spPr>
            <a:xfrm>
              <a:off x="121918" y="2042835"/>
              <a:ext cx="14568210" cy="764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8" tIns="121918" rIns="121918" bIns="121918" numCol="1" anchor="ctr">
              <a:spAutoFit/>
            </a:bodyPr>
            <a:lstStyle>
              <a:lvl1pPr algn="ctr">
                <a:defRPr sz="3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v</a:t>
              </a:r>
            </a:p>
          </p:txBody>
        </p:sp>
      </p:grpSp>
      <p:grpSp>
        <p:nvGrpSpPr>
          <p:cNvPr id="255" name="Group 15"/>
          <p:cNvGrpSpPr/>
          <p:nvPr/>
        </p:nvGrpSpPr>
        <p:grpSpPr>
          <a:xfrm>
            <a:off x="13299666" y="7146030"/>
            <a:ext cx="3888434" cy="1420029"/>
            <a:chOff x="0" y="-1"/>
            <a:chExt cx="3888432" cy="1420027"/>
          </a:xfrm>
        </p:grpSpPr>
        <p:grpSp>
          <p:nvGrpSpPr>
            <p:cNvPr id="245" name="Group 32"/>
            <p:cNvGrpSpPr/>
            <p:nvPr/>
          </p:nvGrpSpPr>
          <p:grpSpPr>
            <a:xfrm>
              <a:off x="-1" y="10321"/>
              <a:ext cx="444505" cy="1396002"/>
              <a:chOff x="0" y="-1"/>
              <a:chExt cx="444503" cy="1396000"/>
            </a:xfrm>
          </p:grpSpPr>
          <p:sp>
            <p:nvSpPr>
              <p:cNvPr id="243" name="Freeform 72"/>
              <p:cNvSpPr/>
              <p:nvPr/>
            </p:nvSpPr>
            <p:spPr>
              <a:xfrm>
                <a:off x="-1" y="415347"/>
                <a:ext cx="444504" cy="980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44" y="1893"/>
                    </a:moveTo>
                    <a:lnTo>
                      <a:pt x="21189" y="1824"/>
                    </a:lnTo>
                    <a:lnTo>
                      <a:pt x="20723" y="1589"/>
                    </a:lnTo>
                    <a:lnTo>
                      <a:pt x="20421" y="1465"/>
                    </a:lnTo>
                    <a:lnTo>
                      <a:pt x="20065" y="1327"/>
                    </a:lnTo>
                    <a:lnTo>
                      <a:pt x="19572" y="1188"/>
                    </a:lnTo>
                    <a:lnTo>
                      <a:pt x="18996" y="1036"/>
                    </a:lnTo>
                    <a:lnTo>
                      <a:pt x="18256" y="884"/>
                    </a:lnTo>
                    <a:lnTo>
                      <a:pt x="17406" y="732"/>
                    </a:lnTo>
                    <a:lnTo>
                      <a:pt x="16447" y="580"/>
                    </a:lnTo>
                    <a:lnTo>
                      <a:pt x="15295" y="428"/>
                    </a:lnTo>
                    <a:lnTo>
                      <a:pt x="13980" y="263"/>
                    </a:lnTo>
                    <a:lnTo>
                      <a:pt x="12499" y="124"/>
                    </a:lnTo>
                    <a:lnTo>
                      <a:pt x="10827" y="0"/>
                    </a:lnTo>
                    <a:lnTo>
                      <a:pt x="10800" y="0"/>
                    </a:lnTo>
                    <a:lnTo>
                      <a:pt x="9101" y="124"/>
                    </a:lnTo>
                    <a:lnTo>
                      <a:pt x="7593" y="263"/>
                    </a:lnTo>
                    <a:lnTo>
                      <a:pt x="6305" y="428"/>
                    </a:lnTo>
                    <a:lnTo>
                      <a:pt x="5153" y="580"/>
                    </a:lnTo>
                    <a:lnTo>
                      <a:pt x="4166" y="732"/>
                    </a:lnTo>
                    <a:lnTo>
                      <a:pt x="3317" y="884"/>
                    </a:lnTo>
                    <a:lnTo>
                      <a:pt x="2604" y="1036"/>
                    </a:lnTo>
                    <a:lnTo>
                      <a:pt x="2001" y="1188"/>
                    </a:lnTo>
                    <a:lnTo>
                      <a:pt x="1562" y="1327"/>
                    </a:lnTo>
                    <a:lnTo>
                      <a:pt x="1151" y="1465"/>
                    </a:lnTo>
                    <a:lnTo>
                      <a:pt x="850" y="1589"/>
                    </a:lnTo>
                    <a:lnTo>
                      <a:pt x="384" y="1824"/>
                    </a:lnTo>
                    <a:lnTo>
                      <a:pt x="329" y="1893"/>
                    </a:lnTo>
                    <a:lnTo>
                      <a:pt x="192" y="2930"/>
                    </a:lnTo>
                    <a:lnTo>
                      <a:pt x="55" y="3911"/>
                    </a:lnTo>
                    <a:lnTo>
                      <a:pt x="0" y="4851"/>
                    </a:lnTo>
                    <a:lnTo>
                      <a:pt x="0" y="5721"/>
                    </a:lnTo>
                    <a:lnTo>
                      <a:pt x="27" y="6550"/>
                    </a:lnTo>
                    <a:lnTo>
                      <a:pt x="82" y="7311"/>
                    </a:lnTo>
                    <a:lnTo>
                      <a:pt x="219" y="8015"/>
                    </a:lnTo>
                    <a:lnTo>
                      <a:pt x="329" y="8651"/>
                    </a:lnTo>
                    <a:lnTo>
                      <a:pt x="466" y="9231"/>
                    </a:lnTo>
                    <a:lnTo>
                      <a:pt x="603" y="9715"/>
                    </a:lnTo>
                    <a:lnTo>
                      <a:pt x="740" y="10157"/>
                    </a:lnTo>
                    <a:lnTo>
                      <a:pt x="877" y="10517"/>
                    </a:lnTo>
                    <a:lnTo>
                      <a:pt x="1096" y="11000"/>
                    </a:lnTo>
                    <a:lnTo>
                      <a:pt x="1151" y="11166"/>
                    </a:lnTo>
                    <a:lnTo>
                      <a:pt x="1480" y="11539"/>
                    </a:lnTo>
                    <a:lnTo>
                      <a:pt x="1837" y="11885"/>
                    </a:lnTo>
                    <a:lnTo>
                      <a:pt x="2193" y="12189"/>
                    </a:lnTo>
                    <a:lnTo>
                      <a:pt x="2522" y="12424"/>
                    </a:lnTo>
                    <a:lnTo>
                      <a:pt x="2823" y="12631"/>
                    </a:lnTo>
                    <a:lnTo>
                      <a:pt x="3070" y="12769"/>
                    </a:lnTo>
                    <a:lnTo>
                      <a:pt x="3289" y="12894"/>
                    </a:lnTo>
                    <a:lnTo>
                      <a:pt x="3618" y="14262"/>
                    </a:lnTo>
                    <a:lnTo>
                      <a:pt x="3920" y="15478"/>
                    </a:lnTo>
                    <a:lnTo>
                      <a:pt x="4249" y="16556"/>
                    </a:lnTo>
                    <a:lnTo>
                      <a:pt x="4550" y="17509"/>
                    </a:lnTo>
                    <a:lnTo>
                      <a:pt x="4824" y="18325"/>
                    </a:lnTo>
                    <a:lnTo>
                      <a:pt x="5098" y="19043"/>
                    </a:lnTo>
                    <a:lnTo>
                      <a:pt x="5345" y="19638"/>
                    </a:lnTo>
                    <a:lnTo>
                      <a:pt x="5592" y="20135"/>
                    </a:lnTo>
                    <a:lnTo>
                      <a:pt x="5811" y="20550"/>
                    </a:lnTo>
                    <a:lnTo>
                      <a:pt x="5976" y="20881"/>
                    </a:lnTo>
                    <a:lnTo>
                      <a:pt x="6140" y="21130"/>
                    </a:lnTo>
                    <a:lnTo>
                      <a:pt x="6305" y="21324"/>
                    </a:lnTo>
                    <a:lnTo>
                      <a:pt x="6469" y="21545"/>
                    </a:lnTo>
                    <a:lnTo>
                      <a:pt x="6524" y="21600"/>
                    </a:lnTo>
                    <a:lnTo>
                      <a:pt x="15049" y="21600"/>
                    </a:lnTo>
                    <a:lnTo>
                      <a:pt x="15323" y="21324"/>
                    </a:lnTo>
                    <a:lnTo>
                      <a:pt x="15432" y="21130"/>
                    </a:lnTo>
                    <a:lnTo>
                      <a:pt x="15624" y="20881"/>
                    </a:lnTo>
                    <a:lnTo>
                      <a:pt x="15816" y="20550"/>
                    </a:lnTo>
                    <a:lnTo>
                      <a:pt x="16008" y="20135"/>
                    </a:lnTo>
                    <a:lnTo>
                      <a:pt x="16227" y="19638"/>
                    </a:lnTo>
                    <a:lnTo>
                      <a:pt x="16502" y="19043"/>
                    </a:lnTo>
                    <a:lnTo>
                      <a:pt x="16748" y="18325"/>
                    </a:lnTo>
                    <a:lnTo>
                      <a:pt x="17050" y="17509"/>
                    </a:lnTo>
                    <a:lnTo>
                      <a:pt x="17351" y="16556"/>
                    </a:lnTo>
                    <a:lnTo>
                      <a:pt x="17653" y="15478"/>
                    </a:lnTo>
                    <a:lnTo>
                      <a:pt x="17954" y="14262"/>
                    </a:lnTo>
                    <a:lnTo>
                      <a:pt x="18283" y="12894"/>
                    </a:lnTo>
                    <a:lnTo>
                      <a:pt x="18530" y="12769"/>
                    </a:lnTo>
                    <a:lnTo>
                      <a:pt x="18749" y="12631"/>
                    </a:lnTo>
                    <a:lnTo>
                      <a:pt x="19051" y="12424"/>
                    </a:lnTo>
                    <a:lnTo>
                      <a:pt x="19380" y="12189"/>
                    </a:lnTo>
                    <a:lnTo>
                      <a:pt x="19763" y="11885"/>
                    </a:lnTo>
                    <a:lnTo>
                      <a:pt x="20120" y="11539"/>
                    </a:lnTo>
                    <a:lnTo>
                      <a:pt x="20421" y="11166"/>
                    </a:lnTo>
                    <a:lnTo>
                      <a:pt x="20504" y="11000"/>
                    </a:lnTo>
                    <a:lnTo>
                      <a:pt x="20723" y="10517"/>
                    </a:lnTo>
                    <a:lnTo>
                      <a:pt x="20860" y="10157"/>
                    </a:lnTo>
                    <a:lnTo>
                      <a:pt x="20997" y="9715"/>
                    </a:lnTo>
                    <a:lnTo>
                      <a:pt x="21134" y="9231"/>
                    </a:lnTo>
                    <a:lnTo>
                      <a:pt x="21271" y="8651"/>
                    </a:lnTo>
                    <a:lnTo>
                      <a:pt x="21408" y="8015"/>
                    </a:lnTo>
                    <a:lnTo>
                      <a:pt x="21490" y="7311"/>
                    </a:lnTo>
                    <a:lnTo>
                      <a:pt x="21545" y="6550"/>
                    </a:lnTo>
                    <a:lnTo>
                      <a:pt x="21600" y="5721"/>
                    </a:lnTo>
                    <a:lnTo>
                      <a:pt x="21573" y="4851"/>
                    </a:lnTo>
                    <a:lnTo>
                      <a:pt x="21545" y="3911"/>
                    </a:lnTo>
                    <a:lnTo>
                      <a:pt x="21436" y="2930"/>
                    </a:lnTo>
                    <a:lnTo>
                      <a:pt x="21244" y="1893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t">
                <a:noAutofit/>
              </a:bodyPr>
              <a:lstStyle/>
              <a:p>
                <a:pPr>
                  <a:defRPr sz="34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44" name="Freeform 73"/>
              <p:cNvSpPr/>
              <p:nvPr/>
            </p:nvSpPr>
            <p:spPr>
              <a:xfrm>
                <a:off x="50767" y="-2"/>
                <a:ext cx="344096" cy="382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lnTo>
                      <a:pt x="11331" y="21565"/>
                    </a:lnTo>
                    <a:lnTo>
                      <a:pt x="11898" y="21529"/>
                    </a:lnTo>
                    <a:lnTo>
                      <a:pt x="12429" y="21494"/>
                    </a:lnTo>
                    <a:lnTo>
                      <a:pt x="12960" y="21387"/>
                    </a:lnTo>
                    <a:lnTo>
                      <a:pt x="13456" y="21245"/>
                    </a:lnTo>
                    <a:lnTo>
                      <a:pt x="14022" y="21103"/>
                    </a:lnTo>
                    <a:lnTo>
                      <a:pt x="14483" y="20962"/>
                    </a:lnTo>
                    <a:lnTo>
                      <a:pt x="14978" y="20749"/>
                    </a:lnTo>
                    <a:lnTo>
                      <a:pt x="15474" y="20571"/>
                    </a:lnTo>
                    <a:lnTo>
                      <a:pt x="15934" y="20323"/>
                    </a:lnTo>
                    <a:lnTo>
                      <a:pt x="16359" y="20039"/>
                    </a:lnTo>
                    <a:lnTo>
                      <a:pt x="16820" y="19756"/>
                    </a:lnTo>
                    <a:lnTo>
                      <a:pt x="17245" y="19436"/>
                    </a:lnTo>
                    <a:lnTo>
                      <a:pt x="17670" y="19153"/>
                    </a:lnTo>
                    <a:lnTo>
                      <a:pt x="18059" y="18798"/>
                    </a:lnTo>
                    <a:lnTo>
                      <a:pt x="18767" y="18089"/>
                    </a:lnTo>
                    <a:lnTo>
                      <a:pt x="19121" y="17699"/>
                    </a:lnTo>
                    <a:lnTo>
                      <a:pt x="19440" y="17237"/>
                    </a:lnTo>
                    <a:lnTo>
                      <a:pt x="19759" y="16847"/>
                    </a:lnTo>
                    <a:lnTo>
                      <a:pt x="20007" y="16386"/>
                    </a:lnTo>
                    <a:lnTo>
                      <a:pt x="20290" y="15961"/>
                    </a:lnTo>
                    <a:lnTo>
                      <a:pt x="20538" y="15500"/>
                    </a:lnTo>
                    <a:lnTo>
                      <a:pt x="20715" y="15003"/>
                    </a:lnTo>
                    <a:lnTo>
                      <a:pt x="20927" y="14506"/>
                    </a:lnTo>
                    <a:lnTo>
                      <a:pt x="21069" y="14045"/>
                    </a:lnTo>
                    <a:lnTo>
                      <a:pt x="21246" y="13513"/>
                    </a:lnTo>
                    <a:lnTo>
                      <a:pt x="21458" y="12449"/>
                    </a:lnTo>
                    <a:lnTo>
                      <a:pt x="21494" y="11917"/>
                    </a:lnTo>
                    <a:lnTo>
                      <a:pt x="21565" y="11350"/>
                    </a:lnTo>
                    <a:lnTo>
                      <a:pt x="21600" y="10818"/>
                    </a:lnTo>
                    <a:lnTo>
                      <a:pt x="21565" y="10250"/>
                    </a:lnTo>
                    <a:lnTo>
                      <a:pt x="21494" y="9718"/>
                    </a:lnTo>
                    <a:lnTo>
                      <a:pt x="21458" y="9151"/>
                    </a:lnTo>
                    <a:lnTo>
                      <a:pt x="21352" y="8654"/>
                    </a:lnTo>
                    <a:lnTo>
                      <a:pt x="21246" y="8087"/>
                    </a:lnTo>
                    <a:lnTo>
                      <a:pt x="21069" y="7590"/>
                    </a:lnTo>
                    <a:lnTo>
                      <a:pt x="20927" y="7129"/>
                    </a:lnTo>
                    <a:lnTo>
                      <a:pt x="20715" y="6597"/>
                    </a:lnTo>
                    <a:lnTo>
                      <a:pt x="20538" y="6136"/>
                    </a:lnTo>
                    <a:lnTo>
                      <a:pt x="20290" y="5675"/>
                    </a:lnTo>
                    <a:lnTo>
                      <a:pt x="20007" y="5214"/>
                    </a:lnTo>
                    <a:lnTo>
                      <a:pt x="19759" y="4753"/>
                    </a:lnTo>
                    <a:lnTo>
                      <a:pt x="19440" y="4363"/>
                    </a:lnTo>
                    <a:lnTo>
                      <a:pt x="19121" y="3937"/>
                    </a:lnTo>
                    <a:lnTo>
                      <a:pt x="18767" y="3547"/>
                    </a:lnTo>
                    <a:lnTo>
                      <a:pt x="18059" y="2837"/>
                    </a:lnTo>
                    <a:lnTo>
                      <a:pt x="17670" y="2483"/>
                    </a:lnTo>
                    <a:lnTo>
                      <a:pt x="16820" y="1844"/>
                    </a:lnTo>
                    <a:lnTo>
                      <a:pt x="16359" y="1561"/>
                    </a:lnTo>
                    <a:lnTo>
                      <a:pt x="15934" y="1312"/>
                    </a:lnTo>
                    <a:lnTo>
                      <a:pt x="15474" y="1064"/>
                    </a:lnTo>
                    <a:lnTo>
                      <a:pt x="14978" y="851"/>
                    </a:lnTo>
                    <a:lnTo>
                      <a:pt x="14483" y="674"/>
                    </a:lnTo>
                    <a:lnTo>
                      <a:pt x="14022" y="497"/>
                    </a:lnTo>
                    <a:lnTo>
                      <a:pt x="13456" y="355"/>
                    </a:lnTo>
                    <a:lnTo>
                      <a:pt x="12960" y="248"/>
                    </a:lnTo>
                    <a:lnTo>
                      <a:pt x="12429" y="106"/>
                    </a:lnTo>
                    <a:lnTo>
                      <a:pt x="11898" y="71"/>
                    </a:lnTo>
                    <a:lnTo>
                      <a:pt x="11331" y="35"/>
                    </a:lnTo>
                    <a:lnTo>
                      <a:pt x="10800" y="0"/>
                    </a:lnTo>
                    <a:lnTo>
                      <a:pt x="10233" y="35"/>
                    </a:lnTo>
                    <a:lnTo>
                      <a:pt x="9702" y="71"/>
                    </a:lnTo>
                    <a:lnTo>
                      <a:pt x="9136" y="106"/>
                    </a:lnTo>
                    <a:lnTo>
                      <a:pt x="8605" y="248"/>
                    </a:lnTo>
                    <a:lnTo>
                      <a:pt x="8073" y="355"/>
                    </a:lnTo>
                    <a:lnTo>
                      <a:pt x="7578" y="497"/>
                    </a:lnTo>
                    <a:lnTo>
                      <a:pt x="7047" y="674"/>
                    </a:lnTo>
                    <a:lnTo>
                      <a:pt x="6586" y="851"/>
                    </a:lnTo>
                    <a:lnTo>
                      <a:pt x="6126" y="1064"/>
                    </a:lnTo>
                    <a:lnTo>
                      <a:pt x="5630" y="1312"/>
                    </a:lnTo>
                    <a:lnTo>
                      <a:pt x="5170" y="1561"/>
                    </a:lnTo>
                    <a:lnTo>
                      <a:pt x="4745" y="1844"/>
                    </a:lnTo>
                    <a:lnTo>
                      <a:pt x="4320" y="2164"/>
                    </a:lnTo>
                    <a:lnTo>
                      <a:pt x="3930" y="2483"/>
                    </a:lnTo>
                    <a:lnTo>
                      <a:pt x="3151" y="3192"/>
                    </a:lnTo>
                    <a:lnTo>
                      <a:pt x="2797" y="3547"/>
                    </a:lnTo>
                    <a:lnTo>
                      <a:pt x="2479" y="3937"/>
                    </a:lnTo>
                    <a:lnTo>
                      <a:pt x="2160" y="4363"/>
                    </a:lnTo>
                    <a:lnTo>
                      <a:pt x="1841" y="4753"/>
                    </a:lnTo>
                    <a:lnTo>
                      <a:pt x="1275" y="5675"/>
                    </a:lnTo>
                    <a:lnTo>
                      <a:pt x="850" y="6597"/>
                    </a:lnTo>
                    <a:lnTo>
                      <a:pt x="673" y="7129"/>
                    </a:lnTo>
                    <a:lnTo>
                      <a:pt x="460" y="7590"/>
                    </a:lnTo>
                    <a:lnTo>
                      <a:pt x="354" y="8087"/>
                    </a:lnTo>
                    <a:lnTo>
                      <a:pt x="212" y="8654"/>
                    </a:lnTo>
                    <a:lnTo>
                      <a:pt x="106" y="9151"/>
                    </a:lnTo>
                    <a:lnTo>
                      <a:pt x="35" y="9718"/>
                    </a:lnTo>
                    <a:lnTo>
                      <a:pt x="0" y="10250"/>
                    </a:lnTo>
                    <a:lnTo>
                      <a:pt x="0" y="11350"/>
                    </a:lnTo>
                    <a:lnTo>
                      <a:pt x="35" y="11917"/>
                    </a:lnTo>
                    <a:lnTo>
                      <a:pt x="106" y="12449"/>
                    </a:lnTo>
                    <a:lnTo>
                      <a:pt x="212" y="12981"/>
                    </a:lnTo>
                    <a:lnTo>
                      <a:pt x="354" y="13513"/>
                    </a:lnTo>
                    <a:lnTo>
                      <a:pt x="460" y="14045"/>
                    </a:lnTo>
                    <a:lnTo>
                      <a:pt x="673" y="14506"/>
                    </a:lnTo>
                    <a:lnTo>
                      <a:pt x="850" y="15003"/>
                    </a:lnTo>
                    <a:lnTo>
                      <a:pt x="1062" y="15500"/>
                    </a:lnTo>
                    <a:lnTo>
                      <a:pt x="1275" y="15961"/>
                    </a:lnTo>
                    <a:lnTo>
                      <a:pt x="1558" y="16386"/>
                    </a:lnTo>
                    <a:lnTo>
                      <a:pt x="1841" y="16847"/>
                    </a:lnTo>
                    <a:lnTo>
                      <a:pt x="2160" y="17237"/>
                    </a:lnTo>
                    <a:lnTo>
                      <a:pt x="2479" y="17699"/>
                    </a:lnTo>
                    <a:lnTo>
                      <a:pt x="2797" y="18089"/>
                    </a:lnTo>
                    <a:lnTo>
                      <a:pt x="3151" y="18443"/>
                    </a:lnTo>
                    <a:lnTo>
                      <a:pt x="3930" y="19153"/>
                    </a:lnTo>
                    <a:lnTo>
                      <a:pt x="4320" y="19436"/>
                    </a:lnTo>
                    <a:lnTo>
                      <a:pt x="4745" y="19756"/>
                    </a:lnTo>
                    <a:lnTo>
                      <a:pt x="5170" y="20039"/>
                    </a:lnTo>
                    <a:lnTo>
                      <a:pt x="5630" y="20323"/>
                    </a:lnTo>
                    <a:lnTo>
                      <a:pt x="6126" y="20571"/>
                    </a:lnTo>
                    <a:lnTo>
                      <a:pt x="6586" y="20749"/>
                    </a:lnTo>
                    <a:lnTo>
                      <a:pt x="7047" y="20962"/>
                    </a:lnTo>
                    <a:lnTo>
                      <a:pt x="7578" y="21103"/>
                    </a:lnTo>
                    <a:lnTo>
                      <a:pt x="8073" y="21245"/>
                    </a:lnTo>
                    <a:lnTo>
                      <a:pt x="8605" y="21387"/>
                    </a:lnTo>
                    <a:lnTo>
                      <a:pt x="9136" y="21494"/>
                    </a:lnTo>
                    <a:lnTo>
                      <a:pt x="9702" y="21529"/>
                    </a:lnTo>
                    <a:lnTo>
                      <a:pt x="10233" y="21565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t">
                <a:noAutofit/>
              </a:bodyPr>
              <a:lstStyle/>
              <a:p>
                <a:pPr>
                  <a:defRPr sz="34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  <p:grpSp>
          <p:nvGrpSpPr>
            <p:cNvPr id="248" name="Group 35"/>
            <p:cNvGrpSpPr/>
            <p:nvPr/>
          </p:nvGrpSpPr>
          <p:grpSpPr>
            <a:xfrm>
              <a:off x="1147974" y="-2"/>
              <a:ext cx="444505" cy="1396002"/>
              <a:chOff x="0" y="-1"/>
              <a:chExt cx="444503" cy="1396000"/>
            </a:xfrm>
          </p:grpSpPr>
          <p:sp>
            <p:nvSpPr>
              <p:cNvPr id="246" name="Freeform 72"/>
              <p:cNvSpPr/>
              <p:nvPr/>
            </p:nvSpPr>
            <p:spPr>
              <a:xfrm>
                <a:off x="-1" y="415347"/>
                <a:ext cx="444504" cy="980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44" y="1893"/>
                    </a:moveTo>
                    <a:lnTo>
                      <a:pt x="21189" y="1824"/>
                    </a:lnTo>
                    <a:lnTo>
                      <a:pt x="20723" y="1589"/>
                    </a:lnTo>
                    <a:lnTo>
                      <a:pt x="20421" y="1465"/>
                    </a:lnTo>
                    <a:lnTo>
                      <a:pt x="20065" y="1327"/>
                    </a:lnTo>
                    <a:lnTo>
                      <a:pt x="19572" y="1188"/>
                    </a:lnTo>
                    <a:lnTo>
                      <a:pt x="18996" y="1036"/>
                    </a:lnTo>
                    <a:lnTo>
                      <a:pt x="18256" y="884"/>
                    </a:lnTo>
                    <a:lnTo>
                      <a:pt x="17406" y="732"/>
                    </a:lnTo>
                    <a:lnTo>
                      <a:pt x="16447" y="580"/>
                    </a:lnTo>
                    <a:lnTo>
                      <a:pt x="15295" y="428"/>
                    </a:lnTo>
                    <a:lnTo>
                      <a:pt x="13980" y="263"/>
                    </a:lnTo>
                    <a:lnTo>
                      <a:pt x="12499" y="124"/>
                    </a:lnTo>
                    <a:lnTo>
                      <a:pt x="10827" y="0"/>
                    </a:lnTo>
                    <a:lnTo>
                      <a:pt x="10800" y="0"/>
                    </a:lnTo>
                    <a:lnTo>
                      <a:pt x="9101" y="124"/>
                    </a:lnTo>
                    <a:lnTo>
                      <a:pt x="7593" y="263"/>
                    </a:lnTo>
                    <a:lnTo>
                      <a:pt x="6305" y="428"/>
                    </a:lnTo>
                    <a:lnTo>
                      <a:pt x="5153" y="580"/>
                    </a:lnTo>
                    <a:lnTo>
                      <a:pt x="4166" y="732"/>
                    </a:lnTo>
                    <a:lnTo>
                      <a:pt x="3317" y="884"/>
                    </a:lnTo>
                    <a:lnTo>
                      <a:pt x="2604" y="1036"/>
                    </a:lnTo>
                    <a:lnTo>
                      <a:pt x="2001" y="1188"/>
                    </a:lnTo>
                    <a:lnTo>
                      <a:pt x="1562" y="1327"/>
                    </a:lnTo>
                    <a:lnTo>
                      <a:pt x="1151" y="1465"/>
                    </a:lnTo>
                    <a:lnTo>
                      <a:pt x="850" y="1589"/>
                    </a:lnTo>
                    <a:lnTo>
                      <a:pt x="384" y="1824"/>
                    </a:lnTo>
                    <a:lnTo>
                      <a:pt x="329" y="1893"/>
                    </a:lnTo>
                    <a:lnTo>
                      <a:pt x="192" y="2930"/>
                    </a:lnTo>
                    <a:lnTo>
                      <a:pt x="55" y="3911"/>
                    </a:lnTo>
                    <a:lnTo>
                      <a:pt x="0" y="4851"/>
                    </a:lnTo>
                    <a:lnTo>
                      <a:pt x="0" y="5721"/>
                    </a:lnTo>
                    <a:lnTo>
                      <a:pt x="27" y="6550"/>
                    </a:lnTo>
                    <a:lnTo>
                      <a:pt x="82" y="7311"/>
                    </a:lnTo>
                    <a:lnTo>
                      <a:pt x="219" y="8015"/>
                    </a:lnTo>
                    <a:lnTo>
                      <a:pt x="329" y="8651"/>
                    </a:lnTo>
                    <a:lnTo>
                      <a:pt x="466" y="9231"/>
                    </a:lnTo>
                    <a:lnTo>
                      <a:pt x="603" y="9715"/>
                    </a:lnTo>
                    <a:lnTo>
                      <a:pt x="740" y="10157"/>
                    </a:lnTo>
                    <a:lnTo>
                      <a:pt x="877" y="10517"/>
                    </a:lnTo>
                    <a:lnTo>
                      <a:pt x="1096" y="11000"/>
                    </a:lnTo>
                    <a:lnTo>
                      <a:pt x="1151" y="11166"/>
                    </a:lnTo>
                    <a:lnTo>
                      <a:pt x="1480" y="11539"/>
                    </a:lnTo>
                    <a:lnTo>
                      <a:pt x="1837" y="11885"/>
                    </a:lnTo>
                    <a:lnTo>
                      <a:pt x="2193" y="12189"/>
                    </a:lnTo>
                    <a:lnTo>
                      <a:pt x="2522" y="12424"/>
                    </a:lnTo>
                    <a:lnTo>
                      <a:pt x="2823" y="12631"/>
                    </a:lnTo>
                    <a:lnTo>
                      <a:pt x="3070" y="12769"/>
                    </a:lnTo>
                    <a:lnTo>
                      <a:pt x="3289" y="12894"/>
                    </a:lnTo>
                    <a:lnTo>
                      <a:pt x="3618" y="14262"/>
                    </a:lnTo>
                    <a:lnTo>
                      <a:pt x="3920" y="15478"/>
                    </a:lnTo>
                    <a:lnTo>
                      <a:pt x="4249" y="16556"/>
                    </a:lnTo>
                    <a:lnTo>
                      <a:pt x="4550" y="17509"/>
                    </a:lnTo>
                    <a:lnTo>
                      <a:pt x="4824" y="18325"/>
                    </a:lnTo>
                    <a:lnTo>
                      <a:pt x="5098" y="19043"/>
                    </a:lnTo>
                    <a:lnTo>
                      <a:pt x="5345" y="19638"/>
                    </a:lnTo>
                    <a:lnTo>
                      <a:pt x="5592" y="20135"/>
                    </a:lnTo>
                    <a:lnTo>
                      <a:pt x="5811" y="20550"/>
                    </a:lnTo>
                    <a:lnTo>
                      <a:pt x="5976" y="20881"/>
                    </a:lnTo>
                    <a:lnTo>
                      <a:pt x="6140" y="21130"/>
                    </a:lnTo>
                    <a:lnTo>
                      <a:pt x="6305" y="21324"/>
                    </a:lnTo>
                    <a:lnTo>
                      <a:pt x="6469" y="21545"/>
                    </a:lnTo>
                    <a:lnTo>
                      <a:pt x="6524" y="21600"/>
                    </a:lnTo>
                    <a:lnTo>
                      <a:pt x="15049" y="21600"/>
                    </a:lnTo>
                    <a:lnTo>
                      <a:pt x="15323" y="21324"/>
                    </a:lnTo>
                    <a:lnTo>
                      <a:pt x="15432" y="21130"/>
                    </a:lnTo>
                    <a:lnTo>
                      <a:pt x="15624" y="20881"/>
                    </a:lnTo>
                    <a:lnTo>
                      <a:pt x="15816" y="20550"/>
                    </a:lnTo>
                    <a:lnTo>
                      <a:pt x="16008" y="20135"/>
                    </a:lnTo>
                    <a:lnTo>
                      <a:pt x="16227" y="19638"/>
                    </a:lnTo>
                    <a:lnTo>
                      <a:pt x="16502" y="19043"/>
                    </a:lnTo>
                    <a:lnTo>
                      <a:pt x="16748" y="18325"/>
                    </a:lnTo>
                    <a:lnTo>
                      <a:pt x="17050" y="17509"/>
                    </a:lnTo>
                    <a:lnTo>
                      <a:pt x="17351" y="16556"/>
                    </a:lnTo>
                    <a:lnTo>
                      <a:pt x="17653" y="15478"/>
                    </a:lnTo>
                    <a:lnTo>
                      <a:pt x="17954" y="14262"/>
                    </a:lnTo>
                    <a:lnTo>
                      <a:pt x="18283" y="12894"/>
                    </a:lnTo>
                    <a:lnTo>
                      <a:pt x="18530" y="12769"/>
                    </a:lnTo>
                    <a:lnTo>
                      <a:pt x="18749" y="12631"/>
                    </a:lnTo>
                    <a:lnTo>
                      <a:pt x="19051" y="12424"/>
                    </a:lnTo>
                    <a:lnTo>
                      <a:pt x="19380" y="12189"/>
                    </a:lnTo>
                    <a:lnTo>
                      <a:pt x="19763" y="11885"/>
                    </a:lnTo>
                    <a:lnTo>
                      <a:pt x="20120" y="11539"/>
                    </a:lnTo>
                    <a:lnTo>
                      <a:pt x="20421" y="11166"/>
                    </a:lnTo>
                    <a:lnTo>
                      <a:pt x="20504" y="11000"/>
                    </a:lnTo>
                    <a:lnTo>
                      <a:pt x="20723" y="10517"/>
                    </a:lnTo>
                    <a:lnTo>
                      <a:pt x="20860" y="10157"/>
                    </a:lnTo>
                    <a:lnTo>
                      <a:pt x="20997" y="9715"/>
                    </a:lnTo>
                    <a:lnTo>
                      <a:pt x="21134" y="9231"/>
                    </a:lnTo>
                    <a:lnTo>
                      <a:pt x="21271" y="8651"/>
                    </a:lnTo>
                    <a:lnTo>
                      <a:pt x="21408" y="8015"/>
                    </a:lnTo>
                    <a:lnTo>
                      <a:pt x="21490" y="7311"/>
                    </a:lnTo>
                    <a:lnTo>
                      <a:pt x="21545" y="6550"/>
                    </a:lnTo>
                    <a:lnTo>
                      <a:pt x="21600" y="5721"/>
                    </a:lnTo>
                    <a:lnTo>
                      <a:pt x="21573" y="4851"/>
                    </a:lnTo>
                    <a:lnTo>
                      <a:pt x="21545" y="3911"/>
                    </a:lnTo>
                    <a:lnTo>
                      <a:pt x="21436" y="2930"/>
                    </a:lnTo>
                    <a:lnTo>
                      <a:pt x="21244" y="1893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t">
                <a:noAutofit/>
              </a:bodyPr>
              <a:lstStyle/>
              <a:p>
                <a:pPr>
                  <a:defRPr sz="34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47" name="Freeform 73"/>
              <p:cNvSpPr/>
              <p:nvPr/>
            </p:nvSpPr>
            <p:spPr>
              <a:xfrm>
                <a:off x="50767" y="-2"/>
                <a:ext cx="344096" cy="382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lnTo>
                      <a:pt x="11331" y="21565"/>
                    </a:lnTo>
                    <a:lnTo>
                      <a:pt x="11898" y="21529"/>
                    </a:lnTo>
                    <a:lnTo>
                      <a:pt x="12429" y="21494"/>
                    </a:lnTo>
                    <a:lnTo>
                      <a:pt x="12960" y="21387"/>
                    </a:lnTo>
                    <a:lnTo>
                      <a:pt x="13456" y="21245"/>
                    </a:lnTo>
                    <a:lnTo>
                      <a:pt x="14022" y="21103"/>
                    </a:lnTo>
                    <a:lnTo>
                      <a:pt x="14483" y="20962"/>
                    </a:lnTo>
                    <a:lnTo>
                      <a:pt x="14978" y="20749"/>
                    </a:lnTo>
                    <a:lnTo>
                      <a:pt x="15474" y="20571"/>
                    </a:lnTo>
                    <a:lnTo>
                      <a:pt x="15934" y="20323"/>
                    </a:lnTo>
                    <a:lnTo>
                      <a:pt x="16359" y="20039"/>
                    </a:lnTo>
                    <a:lnTo>
                      <a:pt x="16820" y="19756"/>
                    </a:lnTo>
                    <a:lnTo>
                      <a:pt x="17245" y="19436"/>
                    </a:lnTo>
                    <a:lnTo>
                      <a:pt x="17670" y="19153"/>
                    </a:lnTo>
                    <a:lnTo>
                      <a:pt x="18059" y="18798"/>
                    </a:lnTo>
                    <a:lnTo>
                      <a:pt x="18767" y="18089"/>
                    </a:lnTo>
                    <a:lnTo>
                      <a:pt x="19121" y="17699"/>
                    </a:lnTo>
                    <a:lnTo>
                      <a:pt x="19440" y="17237"/>
                    </a:lnTo>
                    <a:lnTo>
                      <a:pt x="19759" y="16847"/>
                    </a:lnTo>
                    <a:lnTo>
                      <a:pt x="20007" y="16386"/>
                    </a:lnTo>
                    <a:lnTo>
                      <a:pt x="20290" y="15961"/>
                    </a:lnTo>
                    <a:lnTo>
                      <a:pt x="20538" y="15500"/>
                    </a:lnTo>
                    <a:lnTo>
                      <a:pt x="20715" y="15003"/>
                    </a:lnTo>
                    <a:lnTo>
                      <a:pt x="20927" y="14506"/>
                    </a:lnTo>
                    <a:lnTo>
                      <a:pt x="21069" y="14045"/>
                    </a:lnTo>
                    <a:lnTo>
                      <a:pt x="21246" y="13513"/>
                    </a:lnTo>
                    <a:lnTo>
                      <a:pt x="21458" y="12449"/>
                    </a:lnTo>
                    <a:lnTo>
                      <a:pt x="21494" y="11917"/>
                    </a:lnTo>
                    <a:lnTo>
                      <a:pt x="21565" y="11350"/>
                    </a:lnTo>
                    <a:lnTo>
                      <a:pt x="21600" y="10818"/>
                    </a:lnTo>
                    <a:lnTo>
                      <a:pt x="21565" y="10250"/>
                    </a:lnTo>
                    <a:lnTo>
                      <a:pt x="21494" y="9718"/>
                    </a:lnTo>
                    <a:lnTo>
                      <a:pt x="21458" y="9151"/>
                    </a:lnTo>
                    <a:lnTo>
                      <a:pt x="21352" y="8654"/>
                    </a:lnTo>
                    <a:lnTo>
                      <a:pt x="21246" y="8087"/>
                    </a:lnTo>
                    <a:lnTo>
                      <a:pt x="21069" y="7590"/>
                    </a:lnTo>
                    <a:lnTo>
                      <a:pt x="20927" y="7129"/>
                    </a:lnTo>
                    <a:lnTo>
                      <a:pt x="20715" y="6597"/>
                    </a:lnTo>
                    <a:lnTo>
                      <a:pt x="20538" y="6136"/>
                    </a:lnTo>
                    <a:lnTo>
                      <a:pt x="20290" y="5675"/>
                    </a:lnTo>
                    <a:lnTo>
                      <a:pt x="20007" y="5214"/>
                    </a:lnTo>
                    <a:lnTo>
                      <a:pt x="19759" y="4753"/>
                    </a:lnTo>
                    <a:lnTo>
                      <a:pt x="19440" y="4363"/>
                    </a:lnTo>
                    <a:lnTo>
                      <a:pt x="19121" y="3937"/>
                    </a:lnTo>
                    <a:lnTo>
                      <a:pt x="18767" y="3547"/>
                    </a:lnTo>
                    <a:lnTo>
                      <a:pt x="18059" y="2837"/>
                    </a:lnTo>
                    <a:lnTo>
                      <a:pt x="17670" y="2483"/>
                    </a:lnTo>
                    <a:lnTo>
                      <a:pt x="16820" y="1844"/>
                    </a:lnTo>
                    <a:lnTo>
                      <a:pt x="16359" y="1561"/>
                    </a:lnTo>
                    <a:lnTo>
                      <a:pt x="15934" y="1312"/>
                    </a:lnTo>
                    <a:lnTo>
                      <a:pt x="15474" y="1064"/>
                    </a:lnTo>
                    <a:lnTo>
                      <a:pt x="14978" y="851"/>
                    </a:lnTo>
                    <a:lnTo>
                      <a:pt x="14483" y="674"/>
                    </a:lnTo>
                    <a:lnTo>
                      <a:pt x="14022" y="497"/>
                    </a:lnTo>
                    <a:lnTo>
                      <a:pt x="13456" y="355"/>
                    </a:lnTo>
                    <a:lnTo>
                      <a:pt x="12960" y="248"/>
                    </a:lnTo>
                    <a:lnTo>
                      <a:pt x="12429" y="106"/>
                    </a:lnTo>
                    <a:lnTo>
                      <a:pt x="11898" y="71"/>
                    </a:lnTo>
                    <a:lnTo>
                      <a:pt x="11331" y="35"/>
                    </a:lnTo>
                    <a:lnTo>
                      <a:pt x="10800" y="0"/>
                    </a:lnTo>
                    <a:lnTo>
                      <a:pt x="10233" y="35"/>
                    </a:lnTo>
                    <a:lnTo>
                      <a:pt x="9702" y="71"/>
                    </a:lnTo>
                    <a:lnTo>
                      <a:pt x="9136" y="106"/>
                    </a:lnTo>
                    <a:lnTo>
                      <a:pt x="8605" y="248"/>
                    </a:lnTo>
                    <a:lnTo>
                      <a:pt x="8073" y="355"/>
                    </a:lnTo>
                    <a:lnTo>
                      <a:pt x="7578" y="497"/>
                    </a:lnTo>
                    <a:lnTo>
                      <a:pt x="7047" y="674"/>
                    </a:lnTo>
                    <a:lnTo>
                      <a:pt x="6586" y="851"/>
                    </a:lnTo>
                    <a:lnTo>
                      <a:pt x="6126" y="1064"/>
                    </a:lnTo>
                    <a:lnTo>
                      <a:pt x="5630" y="1312"/>
                    </a:lnTo>
                    <a:lnTo>
                      <a:pt x="5170" y="1561"/>
                    </a:lnTo>
                    <a:lnTo>
                      <a:pt x="4745" y="1844"/>
                    </a:lnTo>
                    <a:lnTo>
                      <a:pt x="4320" y="2164"/>
                    </a:lnTo>
                    <a:lnTo>
                      <a:pt x="3930" y="2483"/>
                    </a:lnTo>
                    <a:lnTo>
                      <a:pt x="3151" y="3192"/>
                    </a:lnTo>
                    <a:lnTo>
                      <a:pt x="2797" y="3547"/>
                    </a:lnTo>
                    <a:lnTo>
                      <a:pt x="2479" y="3937"/>
                    </a:lnTo>
                    <a:lnTo>
                      <a:pt x="2160" y="4363"/>
                    </a:lnTo>
                    <a:lnTo>
                      <a:pt x="1841" y="4753"/>
                    </a:lnTo>
                    <a:lnTo>
                      <a:pt x="1275" y="5675"/>
                    </a:lnTo>
                    <a:lnTo>
                      <a:pt x="850" y="6597"/>
                    </a:lnTo>
                    <a:lnTo>
                      <a:pt x="673" y="7129"/>
                    </a:lnTo>
                    <a:lnTo>
                      <a:pt x="460" y="7590"/>
                    </a:lnTo>
                    <a:lnTo>
                      <a:pt x="354" y="8087"/>
                    </a:lnTo>
                    <a:lnTo>
                      <a:pt x="212" y="8654"/>
                    </a:lnTo>
                    <a:lnTo>
                      <a:pt x="106" y="9151"/>
                    </a:lnTo>
                    <a:lnTo>
                      <a:pt x="35" y="9718"/>
                    </a:lnTo>
                    <a:lnTo>
                      <a:pt x="0" y="10250"/>
                    </a:lnTo>
                    <a:lnTo>
                      <a:pt x="0" y="11350"/>
                    </a:lnTo>
                    <a:lnTo>
                      <a:pt x="35" y="11917"/>
                    </a:lnTo>
                    <a:lnTo>
                      <a:pt x="106" y="12449"/>
                    </a:lnTo>
                    <a:lnTo>
                      <a:pt x="212" y="12981"/>
                    </a:lnTo>
                    <a:lnTo>
                      <a:pt x="354" y="13513"/>
                    </a:lnTo>
                    <a:lnTo>
                      <a:pt x="460" y="14045"/>
                    </a:lnTo>
                    <a:lnTo>
                      <a:pt x="673" y="14506"/>
                    </a:lnTo>
                    <a:lnTo>
                      <a:pt x="850" y="15003"/>
                    </a:lnTo>
                    <a:lnTo>
                      <a:pt x="1062" y="15500"/>
                    </a:lnTo>
                    <a:lnTo>
                      <a:pt x="1275" y="15961"/>
                    </a:lnTo>
                    <a:lnTo>
                      <a:pt x="1558" y="16386"/>
                    </a:lnTo>
                    <a:lnTo>
                      <a:pt x="1841" y="16847"/>
                    </a:lnTo>
                    <a:lnTo>
                      <a:pt x="2160" y="17237"/>
                    </a:lnTo>
                    <a:lnTo>
                      <a:pt x="2479" y="17699"/>
                    </a:lnTo>
                    <a:lnTo>
                      <a:pt x="2797" y="18089"/>
                    </a:lnTo>
                    <a:lnTo>
                      <a:pt x="3151" y="18443"/>
                    </a:lnTo>
                    <a:lnTo>
                      <a:pt x="3930" y="19153"/>
                    </a:lnTo>
                    <a:lnTo>
                      <a:pt x="4320" y="19436"/>
                    </a:lnTo>
                    <a:lnTo>
                      <a:pt x="4745" y="19756"/>
                    </a:lnTo>
                    <a:lnTo>
                      <a:pt x="5170" y="20039"/>
                    </a:lnTo>
                    <a:lnTo>
                      <a:pt x="5630" y="20323"/>
                    </a:lnTo>
                    <a:lnTo>
                      <a:pt x="6126" y="20571"/>
                    </a:lnTo>
                    <a:lnTo>
                      <a:pt x="6586" y="20749"/>
                    </a:lnTo>
                    <a:lnTo>
                      <a:pt x="7047" y="20962"/>
                    </a:lnTo>
                    <a:lnTo>
                      <a:pt x="7578" y="21103"/>
                    </a:lnTo>
                    <a:lnTo>
                      <a:pt x="8073" y="21245"/>
                    </a:lnTo>
                    <a:lnTo>
                      <a:pt x="8605" y="21387"/>
                    </a:lnTo>
                    <a:lnTo>
                      <a:pt x="9136" y="21494"/>
                    </a:lnTo>
                    <a:lnTo>
                      <a:pt x="9702" y="21529"/>
                    </a:lnTo>
                    <a:lnTo>
                      <a:pt x="10233" y="21565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t">
                <a:noAutofit/>
              </a:bodyPr>
              <a:lstStyle/>
              <a:p>
                <a:pPr>
                  <a:defRPr sz="34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  <p:grpSp>
          <p:nvGrpSpPr>
            <p:cNvPr id="251" name="Group 38"/>
            <p:cNvGrpSpPr/>
            <p:nvPr/>
          </p:nvGrpSpPr>
          <p:grpSpPr>
            <a:xfrm>
              <a:off x="2295950" y="24027"/>
              <a:ext cx="444506" cy="1396000"/>
              <a:chOff x="-1" y="-1"/>
              <a:chExt cx="444504" cy="1395998"/>
            </a:xfrm>
          </p:grpSpPr>
          <p:sp>
            <p:nvSpPr>
              <p:cNvPr id="249" name="Freeform 72"/>
              <p:cNvSpPr/>
              <p:nvPr/>
            </p:nvSpPr>
            <p:spPr>
              <a:xfrm>
                <a:off x="-2" y="415347"/>
                <a:ext cx="444506" cy="980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44" y="1893"/>
                    </a:moveTo>
                    <a:lnTo>
                      <a:pt x="21189" y="1824"/>
                    </a:lnTo>
                    <a:lnTo>
                      <a:pt x="20723" y="1589"/>
                    </a:lnTo>
                    <a:lnTo>
                      <a:pt x="20421" y="1465"/>
                    </a:lnTo>
                    <a:lnTo>
                      <a:pt x="20065" y="1327"/>
                    </a:lnTo>
                    <a:lnTo>
                      <a:pt x="19572" y="1188"/>
                    </a:lnTo>
                    <a:lnTo>
                      <a:pt x="18996" y="1036"/>
                    </a:lnTo>
                    <a:lnTo>
                      <a:pt x="18256" y="884"/>
                    </a:lnTo>
                    <a:lnTo>
                      <a:pt x="17406" y="732"/>
                    </a:lnTo>
                    <a:lnTo>
                      <a:pt x="16447" y="580"/>
                    </a:lnTo>
                    <a:lnTo>
                      <a:pt x="15295" y="428"/>
                    </a:lnTo>
                    <a:lnTo>
                      <a:pt x="13980" y="263"/>
                    </a:lnTo>
                    <a:lnTo>
                      <a:pt x="12499" y="124"/>
                    </a:lnTo>
                    <a:lnTo>
                      <a:pt x="10827" y="0"/>
                    </a:lnTo>
                    <a:lnTo>
                      <a:pt x="10800" y="0"/>
                    </a:lnTo>
                    <a:lnTo>
                      <a:pt x="9101" y="124"/>
                    </a:lnTo>
                    <a:lnTo>
                      <a:pt x="7593" y="263"/>
                    </a:lnTo>
                    <a:lnTo>
                      <a:pt x="6305" y="428"/>
                    </a:lnTo>
                    <a:lnTo>
                      <a:pt x="5153" y="580"/>
                    </a:lnTo>
                    <a:lnTo>
                      <a:pt x="4166" y="732"/>
                    </a:lnTo>
                    <a:lnTo>
                      <a:pt x="3317" y="884"/>
                    </a:lnTo>
                    <a:lnTo>
                      <a:pt x="2604" y="1036"/>
                    </a:lnTo>
                    <a:lnTo>
                      <a:pt x="2001" y="1188"/>
                    </a:lnTo>
                    <a:lnTo>
                      <a:pt x="1562" y="1327"/>
                    </a:lnTo>
                    <a:lnTo>
                      <a:pt x="1151" y="1465"/>
                    </a:lnTo>
                    <a:lnTo>
                      <a:pt x="850" y="1589"/>
                    </a:lnTo>
                    <a:lnTo>
                      <a:pt x="384" y="1824"/>
                    </a:lnTo>
                    <a:lnTo>
                      <a:pt x="329" y="1893"/>
                    </a:lnTo>
                    <a:lnTo>
                      <a:pt x="192" y="2930"/>
                    </a:lnTo>
                    <a:lnTo>
                      <a:pt x="55" y="3911"/>
                    </a:lnTo>
                    <a:lnTo>
                      <a:pt x="0" y="4851"/>
                    </a:lnTo>
                    <a:lnTo>
                      <a:pt x="0" y="5721"/>
                    </a:lnTo>
                    <a:lnTo>
                      <a:pt x="27" y="6550"/>
                    </a:lnTo>
                    <a:lnTo>
                      <a:pt x="82" y="7311"/>
                    </a:lnTo>
                    <a:lnTo>
                      <a:pt x="219" y="8015"/>
                    </a:lnTo>
                    <a:lnTo>
                      <a:pt x="329" y="8651"/>
                    </a:lnTo>
                    <a:lnTo>
                      <a:pt x="466" y="9231"/>
                    </a:lnTo>
                    <a:lnTo>
                      <a:pt x="603" y="9715"/>
                    </a:lnTo>
                    <a:lnTo>
                      <a:pt x="740" y="10157"/>
                    </a:lnTo>
                    <a:lnTo>
                      <a:pt x="877" y="10517"/>
                    </a:lnTo>
                    <a:lnTo>
                      <a:pt x="1096" y="11000"/>
                    </a:lnTo>
                    <a:lnTo>
                      <a:pt x="1151" y="11166"/>
                    </a:lnTo>
                    <a:lnTo>
                      <a:pt x="1480" y="11539"/>
                    </a:lnTo>
                    <a:lnTo>
                      <a:pt x="1837" y="11885"/>
                    </a:lnTo>
                    <a:lnTo>
                      <a:pt x="2193" y="12189"/>
                    </a:lnTo>
                    <a:lnTo>
                      <a:pt x="2522" y="12424"/>
                    </a:lnTo>
                    <a:lnTo>
                      <a:pt x="2823" y="12631"/>
                    </a:lnTo>
                    <a:lnTo>
                      <a:pt x="3070" y="12769"/>
                    </a:lnTo>
                    <a:lnTo>
                      <a:pt x="3289" y="12894"/>
                    </a:lnTo>
                    <a:lnTo>
                      <a:pt x="3618" y="14262"/>
                    </a:lnTo>
                    <a:lnTo>
                      <a:pt x="3920" y="15478"/>
                    </a:lnTo>
                    <a:lnTo>
                      <a:pt x="4249" y="16556"/>
                    </a:lnTo>
                    <a:lnTo>
                      <a:pt x="4550" y="17509"/>
                    </a:lnTo>
                    <a:lnTo>
                      <a:pt x="4824" y="18325"/>
                    </a:lnTo>
                    <a:lnTo>
                      <a:pt x="5098" y="19043"/>
                    </a:lnTo>
                    <a:lnTo>
                      <a:pt x="5345" y="19638"/>
                    </a:lnTo>
                    <a:lnTo>
                      <a:pt x="5592" y="20135"/>
                    </a:lnTo>
                    <a:lnTo>
                      <a:pt x="5811" y="20550"/>
                    </a:lnTo>
                    <a:lnTo>
                      <a:pt x="5976" y="20881"/>
                    </a:lnTo>
                    <a:lnTo>
                      <a:pt x="6140" y="21130"/>
                    </a:lnTo>
                    <a:lnTo>
                      <a:pt x="6305" y="21324"/>
                    </a:lnTo>
                    <a:lnTo>
                      <a:pt x="6469" y="21545"/>
                    </a:lnTo>
                    <a:lnTo>
                      <a:pt x="6524" y="21600"/>
                    </a:lnTo>
                    <a:lnTo>
                      <a:pt x="15049" y="21600"/>
                    </a:lnTo>
                    <a:lnTo>
                      <a:pt x="15323" y="21324"/>
                    </a:lnTo>
                    <a:lnTo>
                      <a:pt x="15432" y="21130"/>
                    </a:lnTo>
                    <a:lnTo>
                      <a:pt x="15624" y="20881"/>
                    </a:lnTo>
                    <a:lnTo>
                      <a:pt x="15816" y="20550"/>
                    </a:lnTo>
                    <a:lnTo>
                      <a:pt x="16008" y="20135"/>
                    </a:lnTo>
                    <a:lnTo>
                      <a:pt x="16227" y="19638"/>
                    </a:lnTo>
                    <a:lnTo>
                      <a:pt x="16502" y="19043"/>
                    </a:lnTo>
                    <a:lnTo>
                      <a:pt x="16748" y="18325"/>
                    </a:lnTo>
                    <a:lnTo>
                      <a:pt x="17050" y="17509"/>
                    </a:lnTo>
                    <a:lnTo>
                      <a:pt x="17351" y="16556"/>
                    </a:lnTo>
                    <a:lnTo>
                      <a:pt x="17653" y="15478"/>
                    </a:lnTo>
                    <a:lnTo>
                      <a:pt x="17954" y="14262"/>
                    </a:lnTo>
                    <a:lnTo>
                      <a:pt x="18283" y="12894"/>
                    </a:lnTo>
                    <a:lnTo>
                      <a:pt x="18530" y="12769"/>
                    </a:lnTo>
                    <a:lnTo>
                      <a:pt x="18749" y="12631"/>
                    </a:lnTo>
                    <a:lnTo>
                      <a:pt x="19051" y="12424"/>
                    </a:lnTo>
                    <a:lnTo>
                      <a:pt x="19380" y="12189"/>
                    </a:lnTo>
                    <a:lnTo>
                      <a:pt x="19763" y="11885"/>
                    </a:lnTo>
                    <a:lnTo>
                      <a:pt x="20120" y="11539"/>
                    </a:lnTo>
                    <a:lnTo>
                      <a:pt x="20421" y="11166"/>
                    </a:lnTo>
                    <a:lnTo>
                      <a:pt x="20504" y="11000"/>
                    </a:lnTo>
                    <a:lnTo>
                      <a:pt x="20723" y="10517"/>
                    </a:lnTo>
                    <a:lnTo>
                      <a:pt x="20860" y="10157"/>
                    </a:lnTo>
                    <a:lnTo>
                      <a:pt x="20997" y="9715"/>
                    </a:lnTo>
                    <a:lnTo>
                      <a:pt x="21134" y="9231"/>
                    </a:lnTo>
                    <a:lnTo>
                      <a:pt x="21271" y="8651"/>
                    </a:lnTo>
                    <a:lnTo>
                      <a:pt x="21408" y="8015"/>
                    </a:lnTo>
                    <a:lnTo>
                      <a:pt x="21490" y="7311"/>
                    </a:lnTo>
                    <a:lnTo>
                      <a:pt x="21545" y="6550"/>
                    </a:lnTo>
                    <a:lnTo>
                      <a:pt x="21600" y="5721"/>
                    </a:lnTo>
                    <a:lnTo>
                      <a:pt x="21573" y="4851"/>
                    </a:lnTo>
                    <a:lnTo>
                      <a:pt x="21545" y="3911"/>
                    </a:lnTo>
                    <a:lnTo>
                      <a:pt x="21436" y="2930"/>
                    </a:lnTo>
                    <a:lnTo>
                      <a:pt x="21244" y="1893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t">
                <a:noAutofit/>
              </a:bodyPr>
              <a:lstStyle/>
              <a:p>
                <a:pPr>
                  <a:defRPr sz="34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50" name="Freeform 73"/>
              <p:cNvSpPr/>
              <p:nvPr/>
            </p:nvSpPr>
            <p:spPr>
              <a:xfrm>
                <a:off x="50767" y="-2"/>
                <a:ext cx="344097" cy="382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lnTo>
                      <a:pt x="11331" y="21565"/>
                    </a:lnTo>
                    <a:lnTo>
                      <a:pt x="11898" y="21529"/>
                    </a:lnTo>
                    <a:lnTo>
                      <a:pt x="12429" y="21494"/>
                    </a:lnTo>
                    <a:lnTo>
                      <a:pt x="12960" y="21387"/>
                    </a:lnTo>
                    <a:lnTo>
                      <a:pt x="13456" y="21245"/>
                    </a:lnTo>
                    <a:lnTo>
                      <a:pt x="14022" y="21103"/>
                    </a:lnTo>
                    <a:lnTo>
                      <a:pt x="14483" y="20962"/>
                    </a:lnTo>
                    <a:lnTo>
                      <a:pt x="14978" y="20749"/>
                    </a:lnTo>
                    <a:lnTo>
                      <a:pt x="15474" y="20571"/>
                    </a:lnTo>
                    <a:lnTo>
                      <a:pt x="15934" y="20323"/>
                    </a:lnTo>
                    <a:lnTo>
                      <a:pt x="16359" y="20039"/>
                    </a:lnTo>
                    <a:lnTo>
                      <a:pt x="16820" y="19756"/>
                    </a:lnTo>
                    <a:lnTo>
                      <a:pt x="17245" y="19436"/>
                    </a:lnTo>
                    <a:lnTo>
                      <a:pt x="17670" y="19153"/>
                    </a:lnTo>
                    <a:lnTo>
                      <a:pt x="18059" y="18798"/>
                    </a:lnTo>
                    <a:lnTo>
                      <a:pt x="18767" y="18089"/>
                    </a:lnTo>
                    <a:lnTo>
                      <a:pt x="19121" y="17699"/>
                    </a:lnTo>
                    <a:lnTo>
                      <a:pt x="19440" y="17237"/>
                    </a:lnTo>
                    <a:lnTo>
                      <a:pt x="19759" y="16847"/>
                    </a:lnTo>
                    <a:lnTo>
                      <a:pt x="20007" y="16386"/>
                    </a:lnTo>
                    <a:lnTo>
                      <a:pt x="20290" y="15961"/>
                    </a:lnTo>
                    <a:lnTo>
                      <a:pt x="20538" y="15500"/>
                    </a:lnTo>
                    <a:lnTo>
                      <a:pt x="20715" y="15003"/>
                    </a:lnTo>
                    <a:lnTo>
                      <a:pt x="20927" y="14506"/>
                    </a:lnTo>
                    <a:lnTo>
                      <a:pt x="21069" y="14045"/>
                    </a:lnTo>
                    <a:lnTo>
                      <a:pt x="21246" y="13513"/>
                    </a:lnTo>
                    <a:lnTo>
                      <a:pt x="21458" y="12449"/>
                    </a:lnTo>
                    <a:lnTo>
                      <a:pt x="21494" y="11917"/>
                    </a:lnTo>
                    <a:lnTo>
                      <a:pt x="21565" y="11350"/>
                    </a:lnTo>
                    <a:lnTo>
                      <a:pt x="21600" y="10818"/>
                    </a:lnTo>
                    <a:lnTo>
                      <a:pt x="21565" y="10250"/>
                    </a:lnTo>
                    <a:lnTo>
                      <a:pt x="21494" y="9718"/>
                    </a:lnTo>
                    <a:lnTo>
                      <a:pt x="21458" y="9151"/>
                    </a:lnTo>
                    <a:lnTo>
                      <a:pt x="21352" y="8654"/>
                    </a:lnTo>
                    <a:lnTo>
                      <a:pt x="21246" y="8087"/>
                    </a:lnTo>
                    <a:lnTo>
                      <a:pt x="21069" y="7590"/>
                    </a:lnTo>
                    <a:lnTo>
                      <a:pt x="20927" y="7129"/>
                    </a:lnTo>
                    <a:lnTo>
                      <a:pt x="20715" y="6597"/>
                    </a:lnTo>
                    <a:lnTo>
                      <a:pt x="20538" y="6136"/>
                    </a:lnTo>
                    <a:lnTo>
                      <a:pt x="20290" y="5675"/>
                    </a:lnTo>
                    <a:lnTo>
                      <a:pt x="20007" y="5214"/>
                    </a:lnTo>
                    <a:lnTo>
                      <a:pt x="19759" y="4753"/>
                    </a:lnTo>
                    <a:lnTo>
                      <a:pt x="19440" y="4363"/>
                    </a:lnTo>
                    <a:lnTo>
                      <a:pt x="19121" y="3937"/>
                    </a:lnTo>
                    <a:lnTo>
                      <a:pt x="18767" y="3547"/>
                    </a:lnTo>
                    <a:lnTo>
                      <a:pt x="18059" y="2837"/>
                    </a:lnTo>
                    <a:lnTo>
                      <a:pt x="17670" y="2483"/>
                    </a:lnTo>
                    <a:lnTo>
                      <a:pt x="16820" y="1844"/>
                    </a:lnTo>
                    <a:lnTo>
                      <a:pt x="16359" y="1561"/>
                    </a:lnTo>
                    <a:lnTo>
                      <a:pt x="15934" y="1312"/>
                    </a:lnTo>
                    <a:lnTo>
                      <a:pt x="15474" y="1064"/>
                    </a:lnTo>
                    <a:lnTo>
                      <a:pt x="14978" y="851"/>
                    </a:lnTo>
                    <a:lnTo>
                      <a:pt x="14483" y="674"/>
                    </a:lnTo>
                    <a:lnTo>
                      <a:pt x="14022" y="497"/>
                    </a:lnTo>
                    <a:lnTo>
                      <a:pt x="13456" y="355"/>
                    </a:lnTo>
                    <a:lnTo>
                      <a:pt x="12960" y="248"/>
                    </a:lnTo>
                    <a:lnTo>
                      <a:pt x="12429" y="106"/>
                    </a:lnTo>
                    <a:lnTo>
                      <a:pt x="11898" y="71"/>
                    </a:lnTo>
                    <a:lnTo>
                      <a:pt x="11331" y="35"/>
                    </a:lnTo>
                    <a:lnTo>
                      <a:pt x="10800" y="0"/>
                    </a:lnTo>
                    <a:lnTo>
                      <a:pt x="10233" y="35"/>
                    </a:lnTo>
                    <a:lnTo>
                      <a:pt x="9702" y="71"/>
                    </a:lnTo>
                    <a:lnTo>
                      <a:pt x="9136" y="106"/>
                    </a:lnTo>
                    <a:lnTo>
                      <a:pt x="8605" y="248"/>
                    </a:lnTo>
                    <a:lnTo>
                      <a:pt x="8073" y="355"/>
                    </a:lnTo>
                    <a:lnTo>
                      <a:pt x="7578" y="497"/>
                    </a:lnTo>
                    <a:lnTo>
                      <a:pt x="7047" y="674"/>
                    </a:lnTo>
                    <a:lnTo>
                      <a:pt x="6586" y="851"/>
                    </a:lnTo>
                    <a:lnTo>
                      <a:pt x="6126" y="1064"/>
                    </a:lnTo>
                    <a:lnTo>
                      <a:pt x="5630" y="1312"/>
                    </a:lnTo>
                    <a:lnTo>
                      <a:pt x="5170" y="1561"/>
                    </a:lnTo>
                    <a:lnTo>
                      <a:pt x="4745" y="1844"/>
                    </a:lnTo>
                    <a:lnTo>
                      <a:pt x="4320" y="2164"/>
                    </a:lnTo>
                    <a:lnTo>
                      <a:pt x="3930" y="2483"/>
                    </a:lnTo>
                    <a:lnTo>
                      <a:pt x="3151" y="3192"/>
                    </a:lnTo>
                    <a:lnTo>
                      <a:pt x="2797" y="3547"/>
                    </a:lnTo>
                    <a:lnTo>
                      <a:pt x="2479" y="3937"/>
                    </a:lnTo>
                    <a:lnTo>
                      <a:pt x="2160" y="4363"/>
                    </a:lnTo>
                    <a:lnTo>
                      <a:pt x="1841" y="4753"/>
                    </a:lnTo>
                    <a:lnTo>
                      <a:pt x="1275" y="5675"/>
                    </a:lnTo>
                    <a:lnTo>
                      <a:pt x="850" y="6597"/>
                    </a:lnTo>
                    <a:lnTo>
                      <a:pt x="673" y="7129"/>
                    </a:lnTo>
                    <a:lnTo>
                      <a:pt x="460" y="7590"/>
                    </a:lnTo>
                    <a:lnTo>
                      <a:pt x="354" y="8087"/>
                    </a:lnTo>
                    <a:lnTo>
                      <a:pt x="212" y="8654"/>
                    </a:lnTo>
                    <a:lnTo>
                      <a:pt x="106" y="9151"/>
                    </a:lnTo>
                    <a:lnTo>
                      <a:pt x="35" y="9718"/>
                    </a:lnTo>
                    <a:lnTo>
                      <a:pt x="0" y="10250"/>
                    </a:lnTo>
                    <a:lnTo>
                      <a:pt x="0" y="11350"/>
                    </a:lnTo>
                    <a:lnTo>
                      <a:pt x="35" y="11917"/>
                    </a:lnTo>
                    <a:lnTo>
                      <a:pt x="106" y="12449"/>
                    </a:lnTo>
                    <a:lnTo>
                      <a:pt x="212" y="12981"/>
                    </a:lnTo>
                    <a:lnTo>
                      <a:pt x="354" y="13513"/>
                    </a:lnTo>
                    <a:lnTo>
                      <a:pt x="460" y="14045"/>
                    </a:lnTo>
                    <a:lnTo>
                      <a:pt x="673" y="14506"/>
                    </a:lnTo>
                    <a:lnTo>
                      <a:pt x="850" y="15003"/>
                    </a:lnTo>
                    <a:lnTo>
                      <a:pt x="1062" y="15500"/>
                    </a:lnTo>
                    <a:lnTo>
                      <a:pt x="1275" y="15961"/>
                    </a:lnTo>
                    <a:lnTo>
                      <a:pt x="1558" y="16386"/>
                    </a:lnTo>
                    <a:lnTo>
                      <a:pt x="1841" y="16847"/>
                    </a:lnTo>
                    <a:lnTo>
                      <a:pt x="2160" y="17237"/>
                    </a:lnTo>
                    <a:lnTo>
                      <a:pt x="2479" y="17699"/>
                    </a:lnTo>
                    <a:lnTo>
                      <a:pt x="2797" y="18089"/>
                    </a:lnTo>
                    <a:lnTo>
                      <a:pt x="3151" y="18443"/>
                    </a:lnTo>
                    <a:lnTo>
                      <a:pt x="3930" y="19153"/>
                    </a:lnTo>
                    <a:lnTo>
                      <a:pt x="4320" y="19436"/>
                    </a:lnTo>
                    <a:lnTo>
                      <a:pt x="4745" y="19756"/>
                    </a:lnTo>
                    <a:lnTo>
                      <a:pt x="5170" y="20039"/>
                    </a:lnTo>
                    <a:lnTo>
                      <a:pt x="5630" y="20323"/>
                    </a:lnTo>
                    <a:lnTo>
                      <a:pt x="6126" y="20571"/>
                    </a:lnTo>
                    <a:lnTo>
                      <a:pt x="6586" y="20749"/>
                    </a:lnTo>
                    <a:lnTo>
                      <a:pt x="7047" y="20962"/>
                    </a:lnTo>
                    <a:lnTo>
                      <a:pt x="7578" y="21103"/>
                    </a:lnTo>
                    <a:lnTo>
                      <a:pt x="8073" y="21245"/>
                    </a:lnTo>
                    <a:lnTo>
                      <a:pt x="8605" y="21387"/>
                    </a:lnTo>
                    <a:lnTo>
                      <a:pt x="9136" y="21494"/>
                    </a:lnTo>
                    <a:lnTo>
                      <a:pt x="9702" y="21529"/>
                    </a:lnTo>
                    <a:lnTo>
                      <a:pt x="10233" y="21565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t">
                <a:noAutofit/>
              </a:bodyPr>
              <a:lstStyle/>
              <a:p>
                <a:pPr>
                  <a:defRPr sz="34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  <p:grpSp>
          <p:nvGrpSpPr>
            <p:cNvPr id="254" name="Group 41"/>
            <p:cNvGrpSpPr/>
            <p:nvPr/>
          </p:nvGrpSpPr>
          <p:grpSpPr>
            <a:xfrm>
              <a:off x="3443927" y="13856"/>
              <a:ext cx="444505" cy="1396002"/>
              <a:chOff x="0" y="-1"/>
              <a:chExt cx="444503" cy="1396000"/>
            </a:xfrm>
          </p:grpSpPr>
          <p:sp>
            <p:nvSpPr>
              <p:cNvPr id="252" name="Freeform 72"/>
              <p:cNvSpPr/>
              <p:nvPr/>
            </p:nvSpPr>
            <p:spPr>
              <a:xfrm>
                <a:off x="-1" y="415347"/>
                <a:ext cx="444504" cy="980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44" y="1893"/>
                    </a:moveTo>
                    <a:lnTo>
                      <a:pt x="21189" y="1824"/>
                    </a:lnTo>
                    <a:lnTo>
                      <a:pt x="20723" y="1589"/>
                    </a:lnTo>
                    <a:lnTo>
                      <a:pt x="20421" y="1465"/>
                    </a:lnTo>
                    <a:lnTo>
                      <a:pt x="20065" y="1327"/>
                    </a:lnTo>
                    <a:lnTo>
                      <a:pt x="19572" y="1188"/>
                    </a:lnTo>
                    <a:lnTo>
                      <a:pt x="18996" y="1036"/>
                    </a:lnTo>
                    <a:lnTo>
                      <a:pt x="18256" y="884"/>
                    </a:lnTo>
                    <a:lnTo>
                      <a:pt x="17406" y="732"/>
                    </a:lnTo>
                    <a:lnTo>
                      <a:pt x="16447" y="580"/>
                    </a:lnTo>
                    <a:lnTo>
                      <a:pt x="15295" y="428"/>
                    </a:lnTo>
                    <a:lnTo>
                      <a:pt x="13980" y="263"/>
                    </a:lnTo>
                    <a:lnTo>
                      <a:pt x="12499" y="124"/>
                    </a:lnTo>
                    <a:lnTo>
                      <a:pt x="10827" y="0"/>
                    </a:lnTo>
                    <a:lnTo>
                      <a:pt x="10800" y="0"/>
                    </a:lnTo>
                    <a:lnTo>
                      <a:pt x="9101" y="124"/>
                    </a:lnTo>
                    <a:lnTo>
                      <a:pt x="7593" y="263"/>
                    </a:lnTo>
                    <a:lnTo>
                      <a:pt x="6305" y="428"/>
                    </a:lnTo>
                    <a:lnTo>
                      <a:pt x="5153" y="580"/>
                    </a:lnTo>
                    <a:lnTo>
                      <a:pt x="4166" y="732"/>
                    </a:lnTo>
                    <a:lnTo>
                      <a:pt x="3317" y="884"/>
                    </a:lnTo>
                    <a:lnTo>
                      <a:pt x="2604" y="1036"/>
                    </a:lnTo>
                    <a:lnTo>
                      <a:pt x="2001" y="1188"/>
                    </a:lnTo>
                    <a:lnTo>
                      <a:pt x="1562" y="1327"/>
                    </a:lnTo>
                    <a:lnTo>
                      <a:pt x="1151" y="1465"/>
                    </a:lnTo>
                    <a:lnTo>
                      <a:pt x="850" y="1589"/>
                    </a:lnTo>
                    <a:lnTo>
                      <a:pt x="384" y="1824"/>
                    </a:lnTo>
                    <a:lnTo>
                      <a:pt x="329" y="1893"/>
                    </a:lnTo>
                    <a:lnTo>
                      <a:pt x="192" y="2930"/>
                    </a:lnTo>
                    <a:lnTo>
                      <a:pt x="55" y="3911"/>
                    </a:lnTo>
                    <a:lnTo>
                      <a:pt x="0" y="4851"/>
                    </a:lnTo>
                    <a:lnTo>
                      <a:pt x="0" y="5721"/>
                    </a:lnTo>
                    <a:lnTo>
                      <a:pt x="27" y="6550"/>
                    </a:lnTo>
                    <a:lnTo>
                      <a:pt x="82" y="7311"/>
                    </a:lnTo>
                    <a:lnTo>
                      <a:pt x="219" y="8015"/>
                    </a:lnTo>
                    <a:lnTo>
                      <a:pt x="329" y="8651"/>
                    </a:lnTo>
                    <a:lnTo>
                      <a:pt x="466" y="9231"/>
                    </a:lnTo>
                    <a:lnTo>
                      <a:pt x="603" y="9715"/>
                    </a:lnTo>
                    <a:lnTo>
                      <a:pt x="740" y="10157"/>
                    </a:lnTo>
                    <a:lnTo>
                      <a:pt x="877" y="10517"/>
                    </a:lnTo>
                    <a:lnTo>
                      <a:pt x="1096" y="11000"/>
                    </a:lnTo>
                    <a:lnTo>
                      <a:pt x="1151" y="11166"/>
                    </a:lnTo>
                    <a:lnTo>
                      <a:pt x="1480" y="11539"/>
                    </a:lnTo>
                    <a:lnTo>
                      <a:pt x="1837" y="11885"/>
                    </a:lnTo>
                    <a:lnTo>
                      <a:pt x="2193" y="12189"/>
                    </a:lnTo>
                    <a:lnTo>
                      <a:pt x="2522" y="12424"/>
                    </a:lnTo>
                    <a:lnTo>
                      <a:pt x="2823" y="12631"/>
                    </a:lnTo>
                    <a:lnTo>
                      <a:pt x="3070" y="12769"/>
                    </a:lnTo>
                    <a:lnTo>
                      <a:pt x="3289" y="12894"/>
                    </a:lnTo>
                    <a:lnTo>
                      <a:pt x="3618" y="14262"/>
                    </a:lnTo>
                    <a:lnTo>
                      <a:pt x="3920" y="15478"/>
                    </a:lnTo>
                    <a:lnTo>
                      <a:pt x="4249" y="16556"/>
                    </a:lnTo>
                    <a:lnTo>
                      <a:pt x="4550" y="17509"/>
                    </a:lnTo>
                    <a:lnTo>
                      <a:pt x="4824" y="18325"/>
                    </a:lnTo>
                    <a:lnTo>
                      <a:pt x="5098" y="19043"/>
                    </a:lnTo>
                    <a:lnTo>
                      <a:pt x="5345" y="19638"/>
                    </a:lnTo>
                    <a:lnTo>
                      <a:pt x="5592" y="20135"/>
                    </a:lnTo>
                    <a:lnTo>
                      <a:pt x="5811" y="20550"/>
                    </a:lnTo>
                    <a:lnTo>
                      <a:pt x="5976" y="20881"/>
                    </a:lnTo>
                    <a:lnTo>
                      <a:pt x="6140" y="21130"/>
                    </a:lnTo>
                    <a:lnTo>
                      <a:pt x="6305" y="21324"/>
                    </a:lnTo>
                    <a:lnTo>
                      <a:pt x="6469" y="21545"/>
                    </a:lnTo>
                    <a:lnTo>
                      <a:pt x="6524" y="21600"/>
                    </a:lnTo>
                    <a:lnTo>
                      <a:pt x="15049" y="21600"/>
                    </a:lnTo>
                    <a:lnTo>
                      <a:pt x="15323" y="21324"/>
                    </a:lnTo>
                    <a:lnTo>
                      <a:pt x="15432" y="21130"/>
                    </a:lnTo>
                    <a:lnTo>
                      <a:pt x="15624" y="20881"/>
                    </a:lnTo>
                    <a:lnTo>
                      <a:pt x="15816" y="20550"/>
                    </a:lnTo>
                    <a:lnTo>
                      <a:pt x="16008" y="20135"/>
                    </a:lnTo>
                    <a:lnTo>
                      <a:pt x="16227" y="19638"/>
                    </a:lnTo>
                    <a:lnTo>
                      <a:pt x="16502" y="19043"/>
                    </a:lnTo>
                    <a:lnTo>
                      <a:pt x="16748" y="18325"/>
                    </a:lnTo>
                    <a:lnTo>
                      <a:pt x="17050" y="17509"/>
                    </a:lnTo>
                    <a:lnTo>
                      <a:pt x="17351" y="16556"/>
                    </a:lnTo>
                    <a:lnTo>
                      <a:pt x="17653" y="15478"/>
                    </a:lnTo>
                    <a:lnTo>
                      <a:pt x="17954" y="14262"/>
                    </a:lnTo>
                    <a:lnTo>
                      <a:pt x="18283" y="12894"/>
                    </a:lnTo>
                    <a:lnTo>
                      <a:pt x="18530" y="12769"/>
                    </a:lnTo>
                    <a:lnTo>
                      <a:pt x="18749" y="12631"/>
                    </a:lnTo>
                    <a:lnTo>
                      <a:pt x="19051" y="12424"/>
                    </a:lnTo>
                    <a:lnTo>
                      <a:pt x="19380" y="12189"/>
                    </a:lnTo>
                    <a:lnTo>
                      <a:pt x="19763" y="11885"/>
                    </a:lnTo>
                    <a:lnTo>
                      <a:pt x="20120" y="11539"/>
                    </a:lnTo>
                    <a:lnTo>
                      <a:pt x="20421" y="11166"/>
                    </a:lnTo>
                    <a:lnTo>
                      <a:pt x="20504" y="11000"/>
                    </a:lnTo>
                    <a:lnTo>
                      <a:pt x="20723" y="10517"/>
                    </a:lnTo>
                    <a:lnTo>
                      <a:pt x="20860" y="10157"/>
                    </a:lnTo>
                    <a:lnTo>
                      <a:pt x="20997" y="9715"/>
                    </a:lnTo>
                    <a:lnTo>
                      <a:pt x="21134" y="9231"/>
                    </a:lnTo>
                    <a:lnTo>
                      <a:pt x="21271" y="8651"/>
                    </a:lnTo>
                    <a:lnTo>
                      <a:pt x="21408" y="8015"/>
                    </a:lnTo>
                    <a:lnTo>
                      <a:pt x="21490" y="7311"/>
                    </a:lnTo>
                    <a:lnTo>
                      <a:pt x="21545" y="6550"/>
                    </a:lnTo>
                    <a:lnTo>
                      <a:pt x="21600" y="5721"/>
                    </a:lnTo>
                    <a:lnTo>
                      <a:pt x="21573" y="4851"/>
                    </a:lnTo>
                    <a:lnTo>
                      <a:pt x="21545" y="3911"/>
                    </a:lnTo>
                    <a:lnTo>
                      <a:pt x="21436" y="2930"/>
                    </a:lnTo>
                    <a:lnTo>
                      <a:pt x="21244" y="1893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t">
                <a:noAutofit/>
              </a:bodyPr>
              <a:lstStyle/>
              <a:p>
                <a:pPr>
                  <a:defRPr sz="34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53" name="Freeform 73"/>
              <p:cNvSpPr/>
              <p:nvPr/>
            </p:nvSpPr>
            <p:spPr>
              <a:xfrm>
                <a:off x="50767" y="-2"/>
                <a:ext cx="344096" cy="382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lnTo>
                      <a:pt x="11331" y="21565"/>
                    </a:lnTo>
                    <a:lnTo>
                      <a:pt x="11898" y="21529"/>
                    </a:lnTo>
                    <a:lnTo>
                      <a:pt x="12429" y="21494"/>
                    </a:lnTo>
                    <a:lnTo>
                      <a:pt x="12960" y="21387"/>
                    </a:lnTo>
                    <a:lnTo>
                      <a:pt x="13456" y="21245"/>
                    </a:lnTo>
                    <a:lnTo>
                      <a:pt x="14022" y="21103"/>
                    </a:lnTo>
                    <a:lnTo>
                      <a:pt x="14483" y="20962"/>
                    </a:lnTo>
                    <a:lnTo>
                      <a:pt x="14978" y="20749"/>
                    </a:lnTo>
                    <a:lnTo>
                      <a:pt x="15474" y="20571"/>
                    </a:lnTo>
                    <a:lnTo>
                      <a:pt x="15934" y="20323"/>
                    </a:lnTo>
                    <a:lnTo>
                      <a:pt x="16359" y="20039"/>
                    </a:lnTo>
                    <a:lnTo>
                      <a:pt x="16820" y="19756"/>
                    </a:lnTo>
                    <a:lnTo>
                      <a:pt x="17245" y="19436"/>
                    </a:lnTo>
                    <a:lnTo>
                      <a:pt x="17670" y="19153"/>
                    </a:lnTo>
                    <a:lnTo>
                      <a:pt x="18059" y="18798"/>
                    </a:lnTo>
                    <a:lnTo>
                      <a:pt x="18767" y="18089"/>
                    </a:lnTo>
                    <a:lnTo>
                      <a:pt x="19121" y="17699"/>
                    </a:lnTo>
                    <a:lnTo>
                      <a:pt x="19440" y="17237"/>
                    </a:lnTo>
                    <a:lnTo>
                      <a:pt x="19759" y="16847"/>
                    </a:lnTo>
                    <a:lnTo>
                      <a:pt x="20007" y="16386"/>
                    </a:lnTo>
                    <a:lnTo>
                      <a:pt x="20290" y="15961"/>
                    </a:lnTo>
                    <a:lnTo>
                      <a:pt x="20538" y="15500"/>
                    </a:lnTo>
                    <a:lnTo>
                      <a:pt x="20715" y="15003"/>
                    </a:lnTo>
                    <a:lnTo>
                      <a:pt x="20927" y="14506"/>
                    </a:lnTo>
                    <a:lnTo>
                      <a:pt x="21069" y="14045"/>
                    </a:lnTo>
                    <a:lnTo>
                      <a:pt x="21246" y="13513"/>
                    </a:lnTo>
                    <a:lnTo>
                      <a:pt x="21458" y="12449"/>
                    </a:lnTo>
                    <a:lnTo>
                      <a:pt x="21494" y="11917"/>
                    </a:lnTo>
                    <a:lnTo>
                      <a:pt x="21565" y="11350"/>
                    </a:lnTo>
                    <a:lnTo>
                      <a:pt x="21600" y="10818"/>
                    </a:lnTo>
                    <a:lnTo>
                      <a:pt x="21565" y="10250"/>
                    </a:lnTo>
                    <a:lnTo>
                      <a:pt x="21494" y="9718"/>
                    </a:lnTo>
                    <a:lnTo>
                      <a:pt x="21458" y="9151"/>
                    </a:lnTo>
                    <a:lnTo>
                      <a:pt x="21352" y="8654"/>
                    </a:lnTo>
                    <a:lnTo>
                      <a:pt x="21246" y="8087"/>
                    </a:lnTo>
                    <a:lnTo>
                      <a:pt x="21069" y="7590"/>
                    </a:lnTo>
                    <a:lnTo>
                      <a:pt x="20927" y="7129"/>
                    </a:lnTo>
                    <a:lnTo>
                      <a:pt x="20715" y="6597"/>
                    </a:lnTo>
                    <a:lnTo>
                      <a:pt x="20538" y="6136"/>
                    </a:lnTo>
                    <a:lnTo>
                      <a:pt x="20290" y="5675"/>
                    </a:lnTo>
                    <a:lnTo>
                      <a:pt x="20007" y="5214"/>
                    </a:lnTo>
                    <a:lnTo>
                      <a:pt x="19759" y="4753"/>
                    </a:lnTo>
                    <a:lnTo>
                      <a:pt x="19440" y="4363"/>
                    </a:lnTo>
                    <a:lnTo>
                      <a:pt x="19121" y="3937"/>
                    </a:lnTo>
                    <a:lnTo>
                      <a:pt x="18767" y="3547"/>
                    </a:lnTo>
                    <a:lnTo>
                      <a:pt x="18059" y="2837"/>
                    </a:lnTo>
                    <a:lnTo>
                      <a:pt x="17670" y="2483"/>
                    </a:lnTo>
                    <a:lnTo>
                      <a:pt x="16820" y="1844"/>
                    </a:lnTo>
                    <a:lnTo>
                      <a:pt x="16359" y="1561"/>
                    </a:lnTo>
                    <a:lnTo>
                      <a:pt x="15934" y="1312"/>
                    </a:lnTo>
                    <a:lnTo>
                      <a:pt x="15474" y="1064"/>
                    </a:lnTo>
                    <a:lnTo>
                      <a:pt x="14978" y="851"/>
                    </a:lnTo>
                    <a:lnTo>
                      <a:pt x="14483" y="674"/>
                    </a:lnTo>
                    <a:lnTo>
                      <a:pt x="14022" y="497"/>
                    </a:lnTo>
                    <a:lnTo>
                      <a:pt x="13456" y="355"/>
                    </a:lnTo>
                    <a:lnTo>
                      <a:pt x="12960" y="248"/>
                    </a:lnTo>
                    <a:lnTo>
                      <a:pt x="12429" y="106"/>
                    </a:lnTo>
                    <a:lnTo>
                      <a:pt x="11898" y="71"/>
                    </a:lnTo>
                    <a:lnTo>
                      <a:pt x="11331" y="35"/>
                    </a:lnTo>
                    <a:lnTo>
                      <a:pt x="10800" y="0"/>
                    </a:lnTo>
                    <a:lnTo>
                      <a:pt x="10233" y="35"/>
                    </a:lnTo>
                    <a:lnTo>
                      <a:pt x="9702" y="71"/>
                    </a:lnTo>
                    <a:lnTo>
                      <a:pt x="9136" y="106"/>
                    </a:lnTo>
                    <a:lnTo>
                      <a:pt x="8605" y="248"/>
                    </a:lnTo>
                    <a:lnTo>
                      <a:pt x="8073" y="355"/>
                    </a:lnTo>
                    <a:lnTo>
                      <a:pt x="7578" y="497"/>
                    </a:lnTo>
                    <a:lnTo>
                      <a:pt x="7047" y="674"/>
                    </a:lnTo>
                    <a:lnTo>
                      <a:pt x="6586" y="851"/>
                    </a:lnTo>
                    <a:lnTo>
                      <a:pt x="6126" y="1064"/>
                    </a:lnTo>
                    <a:lnTo>
                      <a:pt x="5630" y="1312"/>
                    </a:lnTo>
                    <a:lnTo>
                      <a:pt x="5170" y="1561"/>
                    </a:lnTo>
                    <a:lnTo>
                      <a:pt x="4745" y="1844"/>
                    </a:lnTo>
                    <a:lnTo>
                      <a:pt x="4320" y="2164"/>
                    </a:lnTo>
                    <a:lnTo>
                      <a:pt x="3930" y="2483"/>
                    </a:lnTo>
                    <a:lnTo>
                      <a:pt x="3151" y="3192"/>
                    </a:lnTo>
                    <a:lnTo>
                      <a:pt x="2797" y="3547"/>
                    </a:lnTo>
                    <a:lnTo>
                      <a:pt x="2479" y="3937"/>
                    </a:lnTo>
                    <a:lnTo>
                      <a:pt x="2160" y="4363"/>
                    </a:lnTo>
                    <a:lnTo>
                      <a:pt x="1841" y="4753"/>
                    </a:lnTo>
                    <a:lnTo>
                      <a:pt x="1275" y="5675"/>
                    </a:lnTo>
                    <a:lnTo>
                      <a:pt x="850" y="6597"/>
                    </a:lnTo>
                    <a:lnTo>
                      <a:pt x="673" y="7129"/>
                    </a:lnTo>
                    <a:lnTo>
                      <a:pt x="460" y="7590"/>
                    </a:lnTo>
                    <a:lnTo>
                      <a:pt x="354" y="8087"/>
                    </a:lnTo>
                    <a:lnTo>
                      <a:pt x="212" y="8654"/>
                    </a:lnTo>
                    <a:lnTo>
                      <a:pt x="106" y="9151"/>
                    </a:lnTo>
                    <a:lnTo>
                      <a:pt x="35" y="9718"/>
                    </a:lnTo>
                    <a:lnTo>
                      <a:pt x="0" y="10250"/>
                    </a:lnTo>
                    <a:lnTo>
                      <a:pt x="0" y="11350"/>
                    </a:lnTo>
                    <a:lnTo>
                      <a:pt x="35" y="11917"/>
                    </a:lnTo>
                    <a:lnTo>
                      <a:pt x="106" y="12449"/>
                    </a:lnTo>
                    <a:lnTo>
                      <a:pt x="212" y="12981"/>
                    </a:lnTo>
                    <a:lnTo>
                      <a:pt x="354" y="13513"/>
                    </a:lnTo>
                    <a:lnTo>
                      <a:pt x="460" y="14045"/>
                    </a:lnTo>
                    <a:lnTo>
                      <a:pt x="673" y="14506"/>
                    </a:lnTo>
                    <a:lnTo>
                      <a:pt x="850" y="15003"/>
                    </a:lnTo>
                    <a:lnTo>
                      <a:pt x="1062" y="15500"/>
                    </a:lnTo>
                    <a:lnTo>
                      <a:pt x="1275" y="15961"/>
                    </a:lnTo>
                    <a:lnTo>
                      <a:pt x="1558" y="16386"/>
                    </a:lnTo>
                    <a:lnTo>
                      <a:pt x="1841" y="16847"/>
                    </a:lnTo>
                    <a:lnTo>
                      <a:pt x="2160" y="17237"/>
                    </a:lnTo>
                    <a:lnTo>
                      <a:pt x="2479" y="17699"/>
                    </a:lnTo>
                    <a:lnTo>
                      <a:pt x="2797" y="18089"/>
                    </a:lnTo>
                    <a:lnTo>
                      <a:pt x="3151" y="18443"/>
                    </a:lnTo>
                    <a:lnTo>
                      <a:pt x="3930" y="19153"/>
                    </a:lnTo>
                    <a:lnTo>
                      <a:pt x="4320" y="19436"/>
                    </a:lnTo>
                    <a:lnTo>
                      <a:pt x="4745" y="19756"/>
                    </a:lnTo>
                    <a:lnTo>
                      <a:pt x="5170" y="20039"/>
                    </a:lnTo>
                    <a:lnTo>
                      <a:pt x="5630" y="20323"/>
                    </a:lnTo>
                    <a:lnTo>
                      <a:pt x="6126" y="20571"/>
                    </a:lnTo>
                    <a:lnTo>
                      <a:pt x="6586" y="20749"/>
                    </a:lnTo>
                    <a:lnTo>
                      <a:pt x="7047" y="20962"/>
                    </a:lnTo>
                    <a:lnTo>
                      <a:pt x="7578" y="21103"/>
                    </a:lnTo>
                    <a:lnTo>
                      <a:pt x="8073" y="21245"/>
                    </a:lnTo>
                    <a:lnTo>
                      <a:pt x="8605" y="21387"/>
                    </a:lnTo>
                    <a:lnTo>
                      <a:pt x="9136" y="21494"/>
                    </a:lnTo>
                    <a:lnTo>
                      <a:pt x="9702" y="21529"/>
                    </a:lnTo>
                    <a:lnTo>
                      <a:pt x="10233" y="21565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t">
                <a:noAutofit/>
              </a:bodyPr>
              <a:lstStyle/>
              <a:p>
                <a:pPr>
                  <a:defRPr sz="34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</p:grpSp>
      <p:grpSp>
        <p:nvGrpSpPr>
          <p:cNvPr id="259" name="Group 44"/>
          <p:cNvGrpSpPr/>
          <p:nvPr/>
        </p:nvGrpSpPr>
        <p:grpSpPr>
          <a:xfrm>
            <a:off x="6668927" y="8470762"/>
            <a:ext cx="5149857" cy="354811"/>
            <a:chOff x="0" y="0"/>
            <a:chExt cx="5149855" cy="354810"/>
          </a:xfrm>
        </p:grpSpPr>
        <p:sp>
          <p:nvSpPr>
            <p:cNvPr id="256" name="Straight Connector 45"/>
            <p:cNvSpPr/>
            <p:nvPr/>
          </p:nvSpPr>
          <p:spPr>
            <a:xfrm flipH="1" flipV="1">
              <a:off x="-1" y="354808"/>
              <a:ext cx="5149856" cy="3"/>
            </a:xfrm>
            <a:prstGeom prst="line">
              <a:avLst/>
            </a:prstGeom>
            <a:noFill/>
            <a:ln w="254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57" name="Straight Connector 46"/>
            <p:cNvSpPr/>
            <p:nvPr/>
          </p:nvSpPr>
          <p:spPr>
            <a:xfrm flipH="1">
              <a:off x="1" y="-1"/>
              <a:ext cx="2" cy="354811"/>
            </a:xfrm>
            <a:prstGeom prst="line">
              <a:avLst/>
            </a:prstGeom>
            <a:noFill/>
            <a:ln w="254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58" name="Straight Connector 47"/>
            <p:cNvSpPr/>
            <p:nvPr/>
          </p:nvSpPr>
          <p:spPr>
            <a:xfrm>
              <a:off x="5149854" y="-1"/>
              <a:ext cx="2" cy="354811"/>
            </a:xfrm>
            <a:prstGeom prst="line">
              <a:avLst/>
            </a:prstGeom>
            <a:noFill/>
            <a:ln w="254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260" name="TextBox 48"/>
          <p:cNvSpPr txBox="1"/>
          <p:nvPr/>
        </p:nvSpPr>
        <p:spPr>
          <a:xfrm>
            <a:off x="6277878" y="8946974"/>
            <a:ext cx="5482074" cy="125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algn="ctr">
              <a:defRPr b="1" sz="3400"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On ART&lt;1 week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algn="ctr">
              <a:defRPr b="1" sz="34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Viral load not suppressed</a:t>
            </a:r>
          </a:p>
        </p:txBody>
      </p:sp>
      <p:grpSp>
        <p:nvGrpSpPr>
          <p:cNvPr id="264" name="Group 49"/>
          <p:cNvGrpSpPr/>
          <p:nvPr/>
        </p:nvGrpSpPr>
        <p:grpSpPr>
          <a:xfrm>
            <a:off x="12386182" y="8514112"/>
            <a:ext cx="5664839" cy="354811"/>
            <a:chOff x="0" y="0"/>
            <a:chExt cx="5664837" cy="354810"/>
          </a:xfrm>
        </p:grpSpPr>
        <p:sp>
          <p:nvSpPr>
            <p:cNvPr id="261" name="Straight Connector 50"/>
            <p:cNvSpPr/>
            <p:nvPr/>
          </p:nvSpPr>
          <p:spPr>
            <a:xfrm flipH="1" flipV="1">
              <a:off x="2" y="354808"/>
              <a:ext cx="5664836" cy="3"/>
            </a:xfrm>
            <a:prstGeom prst="line">
              <a:avLst/>
            </a:prstGeom>
            <a:noFill/>
            <a:ln w="254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62" name="Straight Connector 51"/>
            <p:cNvSpPr/>
            <p:nvPr/>
          </p:nvSpPr>
          <p:spPr>
            <a:xfrm flipH="1">
              <a:off x="-1" y="-1"/>
              <a:ext cx="2" cy="354811"/>
            </a:xfrm>
            <a:prstGeom prst="line">
              <a:avLst/>
            </a:prstGeom>
            <a:noFill/>
            <a:ln w="254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63" name="Straight Connector 52"/>
            <p:cNvSpPr/>
            <p:nvPr/>
          </p:nvSpPr>
          <p:spPr>
            <a:xfrm>
              <a:off x="5664836" y="-1"/>
              <a:ext cx="2" cy="354811"/>
            </a:xfrm>
            <a:prstGeom prst="line">
              <a:avLst/>
            </a:prstGeom>
            <a:noFill/>
            <a:ln w="25400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265" name="TextBox 53"/>
          <p:cNvSpPr txBox="1"/>
          <p:nvPr/>
        </p:nvSpPr>
        <p:spPr>
          <a:xfrm>
            <a:off x="12264008" y="8956277"/>
            <a:ext cx="6297652" cy="125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/>
          <a:p>
            <a:pPr algn="ctr">
              <a:defRPr b="1" sz="3400"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ART failure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algn="ctr">
              <a:defRPr b="1" sz="340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r>
              <a:t>Viral load not suppressed</a:t>
            </a:r>
          </a:p>
        </p:txBody>
      </p:sp>
      <p:sp>
        <p:nvSpPr>
          <p:cNvPr id="266" name="TextBox 54"/>
          <p:cNvSpPr txBox="1"/>
          <p:nvPr/>
        </p:nvSpPr>
        <p:spPr>
          <a:xfrm>
            <a:off x="4962543" y="10302561"/>
            <a:ext cx="14458907" cy="84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>
            <a:spAutoFit/>
          </a:bodyPr>
          <a:lstStyle>
            <a:lvl1pPr algn="ctr">
              <a:defRPr b="1" sz="4000">
                <a:latin typeface="Raleway SemiBold"/>
                <a:ea typeface="Raleway SemiBold"/>
                <a:cs typeface="Raleway SemiBold"/>
                <a:sym typeface="Raleway SemiBold"/>
              </a:defRPr>
            </a:lvl1pPr>
          </a:lstStyle>
          <a:p>
            <a:pPr/>
            <a:r>
              <a:t>100% reduction in transmission if VL&lt;200 copies/mL</a:t>
            </a:r>
          </a:p>
        </p:txBody>
      </p:sp>
      <p:grpSp>
        <p:nvGrpSpPr>
          <p:cNvPr id="279" name="Group 39"/>
          <p:cNvGrpSpPr/>
          <p:nvPr/>
        </p:nvGrpSpPr>
        <p:grpSpPr>
          <a:xfrm>
            <a:off x="7253429" y="7146030"/>
            <a:ext cx="3888434" cy="1420029"/>
            <a:chOff x="0" y="-1"/>
            <a:chExt cx="3888432" cy="1420027"/>
          </a:xfrm>
        </p:grpSpPr>
        <p:grpSp>
          <p:nvGrpSpPr>
            <p:cNvPr id="269" name="Group 32"/>
            <p:cNvGrpSpPr/>
            <p:nvPr/>
          </p:nvGrpSpPr>
          <p:grpSpPr>
            <a:xfrm>
              <a:off x="-1" y="10321"/>
              <a:ext cx="444505" cy="1396002"/>
              <a:chOff x="0" y="-1"/>
              <a:chExt cx="444503" cy="1396000"/>
            </a:xfrm>
          </p:grpSpPr>
          <p:sp>
            <p:nvSpPr>
              <p:cNvPr id="267" name="Freeform 72"/>
              <p:cNvSpPr/>
              <p:nvPr/>
            </p:nvSpPr>
            <p:spPr>
              <a:xfrm>
                <a:off x="-1" y="415347"/>
                <a:ext cx="444504" cy="980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44" y="1893"/>
                    </a:moveTo>
                    <a:lnTo>
                      <a:pt x="21189" y="1824"/>
                    </a:lnTo>
                    <a:lnTo>
                      <a:pt x="20723" y="1589"/>
                    </a:lnTo>
                    <a:lnTo>
                      <a:pt x="20421" y="1465"/>
                    </a:lnTo>
                    <a:lnTo>
                      <a:pt x="20065" y="1327"/>
                    </a:lnTo>
                    <a:lnTo>
                      <a:pt x="19572" y="1188"/>
                    </a:lnTo>
                    <a:lnTo>
                      <a:pt x="18996" y="1036"/>
                    </a:lnTo>
                    <a:lnTo>
                      <a:pt x="18256" y="884"/>
                    </a:lnTo>
                    <a:lnTo>
                      <a:pt x="17406" y="732"/>
                    </a:lnTo>
                    <a:lnTo>
                      <a:pt x="16447" y="580"/>
                    </a:lnTo>
                    <a:lnTo>
                      <a:pt x="15295" y="428"/>
                    </a:lnTo>
                    <a:lnTo>
                      <a:pt x="13980" y="263"/>
                    </a:lnTo>
                    <a:lnTo>
                      <a:pt x="12499" y="124"/>
                    </a:lnTo>
                    <a:lnTo>
                      <a:pt x="10827" y="0"/>
                    </a:lnTo>
                    <a:lnTo>
                      <a:pt x="10800" y="0"/>
                    </a:lnTo>
                    <a:lnTo>
                      <a:pt x="9101" y="124"/>
                    </a:lnTo>
                    <a:lnTo>
                      <a:pt x="7593" y="263"/>
                    </a:lnTo>
                    <a:lnTo>
                      <a:pt x="6305" y="428"/>
                    </a:lnTo>
                    <a:lnTo>
                      <a:pt x="5153" y="580"/>
                    </a:lnTo>
                    <a:lnTo>
                      <a:pt x="4166" y="732"/>
                    </a:lnTo>
                    <a:lnTo>
                      <a:pt x="3317" y="884"/>
                    </a:lnTo>
                    <a:lnTo>
                      <a:pt x="2604" y="1036"/>
                    </a:lnTo>
                    <a:lnTo>
                      <a:pt x="2001" y="1188"/>
                    </a:lnTo>
                    <a:lnTo>
                      <a:pt x="1562" y="1327"/>
                    </a:lnTo>
                    <a:lnTo>
                      <a:pt x="1151" y="1465"/>
                    </a:lnTo>
                    <a:lnTo>
                      <a:pt x="850" y="1589"/>
                    </a:lnTo>
                    <a:lnTo>
                      <a:pt x="384" y="1824"/>
                    </a:lnTo>
                    <a:lnTo>
                      <a:pt x="329" y="1893"/>
                    </a:lnTo>
                    <a:lnTo>
                      <a:pt x="192" y="2930"/>
                    </a:lnTo>
                    <a:lnTo>
                      <a:pt x="55" y="3911"/>
                    </a:lnTo>
                    <a:lnTo>
                      <a:pt x="0" y="4851"/>
                    </a:lnTo>
                    <a:lnTo>
                      <a:pt x="0" y="5721"/>
                    </a:lnTo>
                    <a:lnTo>
                      <a:pt x="27" y="6550"/>
                    </a:lnTo>
                    <a:lnTo>
                      <a:pt x="82" y="7311"/>
                    </a:lnTo>
                    <a:lnTo>
                      <a:pt x="219" y="8015"/>
                    </a:lnTo>
                    <a:lnTo>
                      <a:pt x="329" y="8651"/>
                    </a:lnTo>
                    <a:lnTo>
                      <a:pt x="466" y="9231"/>
                    </a:lnTo>
                    <a:lnTo>
                      <a:pt x="603" y="9715"/>
                    </a:lnTo>
                    <a:lnTo>
                      <a:pt x="740" y="10157"/>
                    </a:lnTo>
                    <a:lnTo>
                      <a:pt x="877" y="10517"/>
                    </a:lnTo>
                    <a:lnTo>
                      <a:pt x="1096" y="11000"/>
                    </a:lnTo>
                    <a:lnTo>
                      <a:pt x="1151" y="11166"/>
                    </a:lnTo>
                    <a:lnTo>
                      <a:pt x="1480" y="11539"/>
                    </a:lnTo>
                    <a:lnTo>
                      <a:pt x="1837" y="11885"/>
                    </a:lnTo>
                    <a:lnTo>
                      <a:pt x="2193" y="12189"/>
                    </a:lnTo>
                    <a:lnTo>
                      <a:pt x="2522" y="12424"/>
                    </a:lnTo>
                    <a:lnTo>
                      <a:pt x="2823" y="12631"/>
                    </a:lnTo>
                    <a:lnTo>
                      <a:pt x="3070" y="12769"/>
                    </a:lnTo>
                    <a:lnTo>
                      <a:pt x="3289" y="12894"/>
                    </a:lnTo>
                    <a:lnTo>
                      <a:pt x="3618" y="14262"/>
                    </a:lnTo>
                    <a:lnTo>
                      <a:pt x="3920" y="15478"/>
                    </a:lnTo>
                    <a:lnTo>
                      <a:pt x="4249" y="16556"/>
                    </a:lnTo>
                    <a:lnTo>
                      <a:pt x="4550" y="17509"/>
                    </a:lnTo>
                    <a:lnTo>
                      <a:pt x="4824" y="18325"/>
                    </a:lnTo>
                    <a:lnTo>
                      <a:pt x="5098" y="19043"/>
                    </a:lnTo>
                    <a:lnTo>
                      <a:pt x="5345" y="19638"/>
                    </a:lnTo>
                    <a:lnTo>
                      <a:pt x="5592" y="20135"/>
                    </a:lnTo>
                    <a:lnTo>
                      <a:pt x="5811" y="20550"/>
                    </a:lnTo>
                    <a:lnTo>
                      <a:pt x="5976" y="20881"/>
                    </a:lnTo>
                    <a:lnTo>
                      <a:pt x="6140" y="21130"/>
                    </a:lnTo>
                    <a:lnTo>
                      <a:pt x="6305" y="21324"/>
                    </a:lnTo>
                    <a:lnTo>
                      <a:pt x="6469" y="21545"/>
                    </a:lnTo>
                    <a:lnTo>
                      <a:pt x="6524" y="21600"/>
                    </a:lnTo>
                    <a:lnTo>
                      <a:pt x="15049" y="21600"/>
                    </a:lnTo>
                    <a:lnTo>
                      <a:pt x="15323" y="21324"/>
                    </a:lnTo>
                    <a:lnTo>
                      <a:pt x="15432" y="21130"/>
                    </a:lnTo>
                    <a:lnTo>
                      <a:pt x="15624" y="20881"/>
                    </a:lnTo>
                    <a:lnTo>
                      <a:pt x="15816" y="20550"/>
                    </a:lnTo>
                    <a:lnTo>
                      <a:pt x="16008" y="20135"/>
                    </a:lnTo>
                    <a:lnTo>
                      <a:pt x="16227" y="19638"/>
                    </a:lnTo>
                    <a:lnTo>
                      <a:pt x="16502" y="19043"/>
                    </a:lnTo>
                    <a:lnTo>
                      <a:pt x="16748" y="18325"/>
                    </a:lnTo>
                    <a:lnTo>
                      <a:pt x="17050" y="17509"/>
                    </a:lnTo>
                    <a:lnTo>
                      <a:pt x="17351" y="16556"/>
                    </a:lnTo>
                    <a:lnTo>
                      <a:pt x="17653" y="15478"/>
                    </a:lnTo>
                    <a:lnTo>
                      <a:pt x="17954" y="14262"/>
                    </a:lnTo>
                    <a:lnTo>
                      <a:pt x="18283" y="12894"/>
                    </a:lnTo>
                    <a:lnTo>
                      <a:pt x="18530" y="12769"/>
                    </a:lnTo>
                    <a:lnTo>
                      <a:pt x="18749" y="12631"/>
                    </a:lnTo>
                    <a:lnTo>
                      <a:pt x="19051" y="12424"/>
                    </a:lnTo>
                    <a:lnTo>
                      <a:pt x="19380" y="12189"/>
                    </a:lnTo>
                    <a:lnTo>
                      <a:pt x="19763" y="11885"/>
                    </a:lnTo>
                    <a:lnTo>
                      <a:pt x="20120" y="11539"/>
                    </a:lnTo>
                    <a:lnTo>
                      <a:pt x="20421" y="11166"/>
                    </a:lnTo>
                    <a:lnTo>
                      <a:pt x="20504" y="11000"/>
                    </a:lnTo>
                    <a:lnTo>
                      <a:pt x="20723" y="10517"/>
                    </a:lnTo>
                    <a:lnTo>
                      <a:pt x="20860" y="10157"/>
                    </a:lnTo>
                    <a:lnTo>
                      <a:pt x="20997" y="9715"/>
                    </a:lnTo>
                    <a:lnTo>
                      <a:pt x="21134" y="9231"/>
                    </a:lnTo>
                    <a:lnTo>
                      <a:pt x="21271" y="8651"/>
                    </a:lnTo>
                    <a:lnTo>
                      <a:pt x="21408" y="8015"/>
                    </a:lnTo>
                    <a:lnTo>
                      <a:pt x="21490" y="7311"/>
                    </a:lnTo>
                    <a:lnTo>
                      <a:pt x="21545" y="6550"/>
                    </a:lnTo>
                    <a:lnTo>
                      <a:pt x="21600" y="5721"/>
                    </a:lnTo>
                    <a:lnTo>
                      <a:pt x="21573" y="4851"/>
                    </a:lnTo>
                    <a:lnTo>
                      <a:pt x="21545" y="3911"/>
                    </a:lnTo>
                    <a:lnTo>
                      <a:pt x="21436" y="2930"/>
                    </a:lnTo>
                    <a:lnTo>
                      <a:pt x="21244" y="1893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t">
                <a:noAutofit/>
              </a:bodyPr>
              <a:lstStyle/>
              <a:p>
                <a:pPr>
                  <a:defRPr sz="34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68" name="Freeform 73"/>
              <p:cNvSpPr/>
              <p:nvPr/>
            </p:nvSpPr>
            <p:spPr>
              <a:xfrm>
                <a:off x="50767" y="-2"/>
                <a:ext cx="344096" cy="382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lnTo>
                      <a:pt x="11331" y="21565"/>
                    </a:lnTo>
                    <a:lnTo>
                      <a:pt x="11898" y="21529"/>
                    </a:lnTo>
                    <a:lnTo>
                      <a:pt x="12429" y="21494"/>
                    </a:lnTo>
                    <a:lnTo>
                      <a:pt x="12960" y="21387"/>
                    </a:lnTo>
                    <a:lnTo>
                      <a:pt x="13456" y="21245"/>
                    </a:lnTo>
                    <a:lnTo>
                      <a:pt x="14022" y="21103"/>
                    </a:lnTo>
                    <a:lnTo>
                      <a:pt x="14483" y="20962"/>
                    </a:lnTo>
                    <a:lnTo>
                      <a:pt x="14978" y="20749"/>
                    </a:lnTo>
                    <a:lnTo>
                      <a:pt x="15474" y="20571"/>
                    </a:lnTo>
                    <a:lnTo>
                      <a:pt x="15934" y="20323"/>
                    </a:lnTo>
                    <a:lnTo>
                      <a:pt x="16359" y="20039"/>
                    </a:lnTo>
                    <a:lnTo>
                      <a:pt x="16820" y="19756"/>
                    </a:lnTo>
                    <a:lnTo>
                      <a:pt x="17245" y="19436"/>
                    </a:lnTo>
                    <a:lnTo>
                      <a:pt x="17670" y="19153"/>
                    </a:lnTo>
                    <a:lnTo>
                      <a:pt x="18059" y="18798"/>
                    </a:lnTo>
                    <a:lnTo>
                      <a:pt x="18767" y="18089"/>
                    </a:lnTo>
                    <a:lnTo>
                      <a:pt x="19121" y="17699"/>
                    </a:lnTo>
                    <a:lnTo>
                      <a:pt x="19440" y="17237"/>
                    </a:lnTo>
                    <a:lnTo>
                      <a:pt x="19759" y="16847"/>
                    </a:lnTo>
                    <a:lnTo>
                      <a:pt x="20007" y="16386"/>
                    </a:lnTo>
                    <a:lnTo>
                      <a:pt x="20290" y="15961"/>
                    </a:lnTo>
                    <a:lnTo>
                      <a:pt x="20538" y="15500"/>
                    </a:lnTo>
                    <a:lnTo>
                      <a:pt x="20715" y="15003"/>
                    </a:lnTo>
                    <a:lnTo>
                      <a:pt x="20927" y="14506"/>
                    </a:lnTo>
                    <a:lnTo>
                      <a:pt x="21069" y="14045"/>
                    </a:lnTo>
                    <a:lnTo>
                      <a:pt x="21246" y="13513"/>
                    </a:lnTo>
                    <a:lnTo>
                      <a:pt x="21458" y="12449"/>
                    </a:lnTo>
                    <a:lnTo>
                      <a:pt x="21494" y="11917"/>
                    </a:lnTo>
                    <a:lnTo>
                      <a:pt x="21565" y="11350"/>
                    </a:lnTo>
                    <a:lnTo>
                      <a:pt x="21600" y="10818"/>
                    </a:lnTo>
                    <a:lnTo>
                      <a:pt x="21565" y="10250"/>
                    </a:lnTo>
                    <a:lnTo>
                      <a:pt x="21494" y="9718"/>
                    </a:lnTo>
                    <a:lnTo>
                      <a:pt x="21458" y="9151"/>
                    </a:lnTo>
                    <a:lnTo>
                      <a:pt x="21352" y="8654"/>
                    </a:lnTo>
                    <a:lnTo>
                      <a:pt x="21246" y="8087"/>
                    </a:lnTo>
                    <a:lnTo>
                      <a:pt x="21069" y="7590"/>
                    </a:lnTo>
                    <a:lnTo>
                      <a:pt x="20927" y="7129"/>
                    </a:lnTo>
                    <a:lnTo>
                      <a:pt x="20715" y="6597"/>
                    </a:lnTo>
                    <a:lnTo>
                      <a:pt x="20538" y="6136"/>
                    </a:lnTo>
                    <a:lnTo>
                      <a:pt x="20290" y="5675"/>
                    </a:lnTo>
                    <a:lnTo>
                      <a:pt x="20007" y="5214"/>
                    </a:lnTo>
                    <a:lnTo>
                      <a:pt x="19759" y="4753"/>
                    </a:lnTo>
                    <a:lnTo>
                      <a:pt x="19440" y="4363"/>
                    </a:lnTo>
                    <a:lnTo>
                      <a:pt x="19121" y="3937"/>
                    </a:lnTo>
                    <a:lnTo>
                      <a:pt x="18767" y="3547"/>
                    </a:lnTo>
                    <a:lnTo>
                      <a:pt x="18059" y="2837"/>
                    </a:lnTo>
                    <a:lnTo>
                      <a:pt x="17670" y="2483"/>
                    </a:lnTo>
                    <a:lnTo>
                      <a:pt x="16820" y="1844"/>
                    </a:lnTo>
                    <a:lnTo>
                      <a:pt x="16359" y="1561"/>
                    </a:lnTo>
                    <a:lnTo>
                      <a:pt x="15934" y="1312"/>
                    </a:lnTo>
                    <a:lnTo>
                      <a:pt x="15474" y="1064"/>
                    </a:lnTo>
                    <a:lnTo>
                      <a:pt x="14978" y="851"/>
                    </a:lnTo>
                    <a:lnTo>
                      <a:pt x="14483" y="674"/>
                    </a:lnTo>
                    <a:lnTo>
                      <a:pt x="14022" y="497"/>
                    </a:lnTo>
                    <a:lnTo>
                      <a:pt x="13456" y="355"/>
                    </a:lnTo>
                    <a:lnTo>
                      <a:pt x="12960" y="248"/>
                    </a:lnTo>
                    <a:lnTo>
                      <a:pt x="12429" y="106"/>
                    </a:lnTo>
                    <a:lnTo>
                      <a:pt x="11898" y="71"/>
                    </a:lnTo>
                    <a:lnTo>
                      <a:pt x="11331" y="35"/>
                    </a:lnTo>
                    <a:lnTo>
                      <a:pt x="10800" y="0"/>
                    </a:lnTo>
                    <a:lnTo>
                      <a:pt x="10233" y="35"/>
                    </a:lnTo>
                    <a:lnTo>
                      <a:pt x="9702" y="71"/>
                    </a:lnTo>
                    <a:lnTo>
                      <a:pt x="9136" y="106"/>
                    </a:lnTo>
                    <a:lnTo>
                      <a:pt x="8605" y="248"/>
                    </a:lnTo>
                    <a:lnTo>
                      <a:pt x="8073" y="355"/>
                    </a:lnTo>
                    <a:lnTo>
                      <a:pt x="7578" y="497"/>
                    </a:lnTo>
                    <a:lnTo>
                      <a:pt x="7047" y="674"/>
                    </a:lnTo>
                    <a:lnTo>
                      <a:pt x="6586" y="851"/>
                    </a:lnTo>
                    <a:lnTo>
                      <a:pt x="6126" y="1064"/>
                    </a:lnTo>
                    <a:lnTo>
                      <a:pt x="5630" y="1312"/>
                    </a:lnTo>
                    <a:lnTo>
                      <a:pt x="5170" y="1561"/>
                    </a:lnTo>
                    <a:lnTo>
                      <a:pt x="4745" y="1844"/>
                    </a:lnTo>
                    <a:lnTo>
                      <a:pt x="4320" y="2164"/>
                    </a:lnTo>
                    <a:lnTo>
                      <a:pt x="3930" y="2483"/>
                    </a:lnTo>
                    <a:lnTo>
                      <a:pt x="3151" y="3192"/>
                    </a:lnTo>
                    <a:lnTo>
                      <a:pt x="2797" y="3547"/>
                    </a:lnTo>
                    <a:lnTo>
                      <a:pt x="2479" y="3937"/>
                    </a:lnTo>
                    <a:lnTo>
                      <a:pt x="2160" y="4363"/>
                    </a:lnTo>
                    <a:lnTo>
                      <a:pt x="1841" y="4753"/>
                    </a:lnTo>
                    <a:lnTo>
                      <a:pt x="1275" y="5675"/>
                    </a:lnTo>
                    <a:lnTo>
                      <a:pt x="850" y="6597"/>
                    </a:lnTo>
                    <a:lnTo>
                      <a:pt x="673" y="7129"/>
                    </a:lnTo>
                    <a:lnTo>
                      <a:pt x="460" y="7590"/>
                    </a:lnTo>
                    <a:lnTo>
                      <a:pt x="354" y="8087"/>
                    </a:lnTo>
                    <a:lnTo>
                      <a:pt x="212" y="8654"/>
                    </a:lnTo>
                    <a:lnTo>
                      <a:pt x="106" y="9151"/>
                    </a:lnTo>
                    <a:lnTo>
                      <a:pt x="35" y="9718"/>
                    </a:lnTo>
                    <a:lnTo>
                      <a:pt x="0" y="10250"/>
                    </a:lnTo>
                    <a:lnTo>
                      <a:pt x="0" y="11350"/>
                    </a:lnTo>
                    <a:lnTo>
                      <a:pt x="35" y="11917"/>
                    </a:lnTo>
                    <a:lnTo>
                      <a:pt x="106" y="12449"/>
                    </a:lnTo>
                    <a:lnTo>
                      <a:pt x="212" y="12981"/>
                    </a:lnTo>
                    <a:lnTo>
                      <a:pt x="354" y="13513"/>
                    </a:lnTo>
                    <a:lnTo>
                      <a:pt x="460" y="14045"/>
                    </a:lnTo>
                    <a:lnTo>
                      <a:pt x="673" y="14506"/>
                    </a:lnTo>
                    <a:lnTo>
                      <a:pt x="850" y="15003"/>
                    </a:lnTo>
                    <a:lnTo>
                      <a:pt x="1062" y="15500"/>
                    </a:lnTo>
                    <a:lnTo>
                      <a:pt x="1275" y="15961"/>
                    </a:lnTo>
                    <a:lnTo>
                      <a:pt x="1558" y="16386"/>
                    </a:lnTo>
                    <a:lnTo>
                      <a:pt x="1841" y="16847"/>
                    </a:lnTo>
                    <a:lnTo>
                      <a:pt x="2160" y="17237"/>
                    </a:lnTo>
                    <a:lnTo>
                      <a:pt x="2479" y="17699"/>
                    </a:lnTo>
                    <a:lnTo>
                      <a:pt x="2797" y="18089"/>
                    </a:lnTo>
                    <a:lnTo>
                      <a:pt x="3151" y="18443"/>
                    </a:lnTo>
                    <a:lnTo>
                      <a:pt x="3930" y="19153"/>
                    </a:lnTo>
                    <a:lnTo>
                      <a:pt x="4320" y="19436"/>
                    </a:lnTo>
                    <a:lnTo>
                      <a:pt x="4745" y="19756"/>
                    </a:lnTo>
                    <a:lnTo>
                      <a:pt x="5170" y="20039"/>
                    </a:lnTo>
                    <a:lnTo>
                      <a:pt x="5630" y="20323"/>
                    </a:lnTo>
                    <a:lnTo>
                      <a:pt x="6126" y="20571"/>
                    </a:lnTo>
                    <a:lnTo>
                      <a:pt x="6586" y="20749"/>
                    </a:lnTo>
                    <a:lnTo>
                      <a:pt x="7047" y="20962"/>
                    </a:lnTo>
                    <a:lnTo>
                      <a:pt x="7578" y="21103"/>
                    </a:lnTo>
                    <a:lnTo>
                      <a:pt x="8073" y="21245"/>
                    </a:lnTo>
                    <a:lnTo>
                      <a:pt x="8605" y="21387"/>
                    </a:lnTo>
                    <a:lnTo>
                      <a:pt x="9136" y="21494"/>
                    </a:lnTo>
                    <a:lnTo>
                      <a:pt x="9702" y="21529"/>
                    </a:lnTo>
                    <a:lnTo>
                      <a:pt x="10233" y="21565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t">
                <a:noAutofit/>
              </a:bodyPr>
              <a:lstStyle/>
              <a:p>
                <a:pPr>
                  <a:defRPr sz="34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  <p:grpSp>
          <p:nvGrpSpPr>
            <p:cNvPr id="272" name="Group 35"/>
            <p:cNvGrpSpPr/>
            <p:nvPr/>
          </p:nvGrpSpPr>
          <p:grpSpPr>
            <a:xfrm>
              <a:off x="1147974" y="-2"/>
              <a:ext cx="444505" cy="1396002"/>
              <a:chOff x="0" y="-1"/>
              <a:chExt cx="444503" cy="1396000"/>
            </a:xfrm>
          </p:grpSpPr>
          <p:sp>
            <p:nvSpPr>
              <p:cNvPr id="270" name="Freeform 72"/>
              <p:cNvSpPr/>
              <p:nvPr/>
            </p:nvSpPr>
            <p:spPr>
              <a:xfrm>
                <a:off x="-1" y="415347"/>
                <a:ext cx="444504" cy="980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44" y="1893"/>
                    </a:moveTo>
                    <a:lnTo>
                      <a:pt x="21189" y="1824"/>
                    </a:lnTo>
                    <a:lnTo>
                      <a:pt x="20723" y="1589"/>
                    </a:lnTo>
                    <a:lnTo>
                      <a:pt x="20421" y="1465"/>
                    </a:lnTo>
                    <a:lnTo>
                      <a:pt x="20065" y="1327"/>
                    </a:lnTo>
                    <a:lnTo>
                      <a:pt x="19572" y="1188"/>
                    </a:lnTo>
                    <a:lnTo>
                      <a:pt x="18996" y="1036"/>
                    </a:lnTo>
                    <a:lnTo>
                      <a:pt x="18256" y="884"/>
                    </a:lnTo>
                    <a:lnTo>
                      <a:pt x="17406" y="732"/>
                    </a:lnTo>
                    <a:lnTo>
                      <a:pt x="16447" y="580"/>
                    </a:lnTo>
                    <a:lnTo>
                      <a:pt x="15295" y="428"/>
                    </a:lnTo>
                    <a:lnTo>
                      <a:pt x="13980" y="263"/>
                    </a:lnTo>
                    <a:lnTo>
                      <a:pt x="12499" y="124"/>
                    </a:lnTo>
                    <a:lnTo>
                      <a:pt x="10827" y="0"/>
                    </a:lnTo>
                    <a:lnTo>
                      <a:pt x="10800" y="0"/>
                    </a:lnTo>
                    <a:lnTo>
                      <a:pt x="9101" y="124"/>
                    </a:lnTo>
                    <a:lnTo>
                      <a:pt x="7593" y="263"/>
                    </a:lnTo>
                    <a:lnTo>
                      <a:pt x="6305" y="428"/>
                    </a:lnTo>
                    <a:lnTo>
                      <a:pt x="5153" y="580"/>
                    </a:lnTo>
                    <a:lnTo>
                      <a:pt x="4166" y="732"/>
                    </a:lnTo>
                    <a:lnTo>
                      <a:pt x="3317" y="884"/>
                    </a:lnTo>
                    <a:lnTo>
                      <a:pt x="2604" y="1036"/>
                    </a:lnTo>
                    <a:lnTo>
                      <a:pt x="2001" y="1188"/>
                    </a:lnTo>
                    <a:lnTo>
                      <a:pt x="1562" y="1327"/>
                    </a:lnTo>
                    <a:lnTo>
                      <a:pt x="1151" y="1465"/>
                    </a:lnTo>
                    <a:lnTo>
                      <a:pt x="850" y="1589"/>
                    </a:lnTo>
                    <a:lnTo>
                      <a:pt x="384" y="1824"/>
                    </a:lnTo>
                    <a:lnTo>
                      <a:pt x="329" y="1893"/>
                    </a:lnTo>
                    <a:lnTo>
                      <a:pt x="192" y="2930"/>
                    </a:lnTo>
                    <a:lnTo>
                      <a:pt x="55" y="3911"/>
                    </a:lnTo>
                    <a:lnTo>
                      <a:pt x="0" y="4851"/>
                    </a:lnTo>
                    <a:lnTo>
                      <a:pt x="0" y="5721"/>
                    </a:lnTo>
                    <a:lnTo>
                      <a:pt x="27" y="6550"/>
                    </a:lnTo>
                    <a:lnTo>
                      <a:pt x="82" y="7311"/>
                    </a:lnTo>
                    <a:lnTo>
                      <a:pt x="219" y="8015"/>
                    </a:lnTo>
                    <a:lnTo>
                      <a:pt x="329" y="8651"/>
                    </a:lnTo>
                    <a:lnTo>
                      <a:pt x="466" y="9231"/>
                    </a:lnTo>
                    <a:lnTo>
                      <a:pt x="603" y="9715"/>
                    </a:lnTo>
                    <a:lnTo>
                      <a:pt x="740" y="10157"/>
                    </a:lnTo>
                    <a:lnTo>
                      <a:pt x="877" y="10517"/>
                    </a:lnTo>
                    <a:lnTo>
                      <a:pt x="1096" y="11000"/>
                    </a:lnTo>
                    <a:lnTo>
                      <a:pt x="1151" y="11166"/>
                    </a:lnTo>
                    <a:lnTo>
                      <a:pt x="1480" y="11539"/>
                    </a:lnTo>
                    <a:lnTo>
                      <a:pt x="1837" y="11885"/>
                    </a:lnTo>
                    <a:lnTo>
                      <a:pt x="2193" y="12189"/>
                    </a:lnTo>
                    <a:lnTo>
                      <a:pt x="2522" y="12424"/>
                    </a:lnTo>
                    <a:lnTo>
                      <a:pt x="2823" y="12631"/>
                    </a:lnTo>
                    <a:lnTo>
                      <a:pt x="3070" y="12769"/>
                    </a:lnTo>
                    <a:lnTo>
                      <a:pt x="3289" y="12894"/>
                    </a:lnTo>
                    <a:lnTo>
                      <a:pt x="3618" y="14262"/>
                    </a:lnTo>
                    <a:lnTo>
                      <a:pt x="3920" y="15478"/>
                    </a:lnTo>
                    <a:lnTo>
                      <a:pt x="4249" y="16556"/>
                    </a:lnTo>
                    <a:lnTo>
                      <a:pt x="4550" y="17509"/>
                    </a:lnTo>
                    <a:lnTo>
                      <a:pt x="4824" y="18325"/>
                    </a:lnTo>
                    <a:lnTo>
                      <a:pt x="5098" y="19043"/>
                    </a:lnTo>
                    <a:lnTo>
                      <a:pt x="5345" y="19638"/>
                    </a:lnTo>
                    <a:lnTo>
                      <a:pt x="5592" y="20135"/>
                    </a:lnTo>
                    <a:lnTo>
                      <a:pt x="5811" y="20550"/>
                    </a:lnTo>
                    <a:lnTo>
                      <a:pt x="5976" y="20881"/>
                    </a:lnTo>
                    <a:lnTo>
                      <a:pt x="6140" y="21130"/>
                    </a:lnTo>
                    <a:lnTo>
                      <a:pt x="6305" y="21324"/>
                    </a:lnTo>
                    <a:lnTo>
                      <a:pt x="6469" y="21545"/>
                    </a:lnTo>
                    <a:lnTo>
                      <a:pt x="6524" y="21600"/>
                    </a:lnTo>
                    <a:lnTo>
                      <a:pt x="15049" y="21600"/>
                    </a:lnTo>
                    <a:lnTo>
                      <a:pt x="15323" y="21324"/>
                    </a:lnTo>
                    <a:lnTo>
                      <a:pt x="15432" y="21130"/>
                    </a:lnTo>
                    <a:lnTo>
                      <a:pt x="15624" y="20881"/>
                    </a:lnTo>
                    <a:lnTo>
                      <a:pt x="15816" y="20550"/>
                    </a:lnTo>
                    <a:lnTo>
                      <a:pt x="16008" y="20135"/>
                    </a:lnTo>
                    <a:lnTo>
                      <a:pt x="16227" y="19638"/>
                    </a:lnTo>
                    <a:lnTo>
                      <a:pt x="16502" y="19043"/>
                    </a:lnTo>
                    <a:lnTo>
                      <a:pt x="16748" y="18325"/>
                    </a:lnTo>
                    <a:lnTo>
                      <a:pt x="17050" y="17509"/>
                    </a:lnTo>
                    <a:lnTo>
                      <a:pt x="17351" y="16556"/>
                    </a:lnTo>
                    <a:lnTo>
                      <a:pt x="17653" y="15478"/>
                    </a:lnTo>
                    <a:lnTo>
                      <a:pt x="17954" y="14262"/>
                    </a:lnTo>
                    <a:lnTo>
                      <a:pt x="18283" y="12894"/>
                    </a:lnTo>
                    <a:lnTo>
                      <a:pt x="18530" y="12769"/>
                    </a:lnTo>
                    <a:lnTo>
                      <a:pt x="18749" y="12631"/>
                    </a:lnTo>
                    <a:lnTo>
                      <a:pt x="19051" y="12424"/>
                    </a:lnTo>
                    <a:lnTo>
                      <a:pt x="19380" y="12189"/>
                    </a:lnTo>
                    <a:lnTo>
                      <a:pt x="19763" y="11885"/>
                    </a:lnTo>
                    <a:lnTo>
                      <a:pt x="20120" y="11539"/>
                    </a:lnTo>
                    <a:lnTo>
                      <a:pt x="20421" y="11166"/>
                    </a:lnTo>
                    <a:lnTo>
                      <a:pt x="20504" y="11000"/>
                    </a:lnTo>
                    <a:lnTo>
                      <a:pt x="20723" y="10517"/>
                    </a:lnTo>
                    <a:lnTo>
                      <a:pt x="20860" y="10157"/>
                    </a:lnTo>
                    <a:lnTo>
                      <a:pt x="20997" y="9715"/>
                    </a:lnTo>
                    <a:lnTo>
                      <a:pt x="21134" y="9231"/>
                    </a:lnTo>
                    <a:lnTo>
                      <a:pt x="21271" y="8651"/>
                    </a:lnTo>
                    <a:lnTo>
                      <a:pt x="21408" y="8015"/>
                    </a:lnTo>
                    <a:lnTo>
                      <a:pt x="21490" y="7311"/>
                    </a:lnTo>
                    <a:lnTo>
                      <a:pt x="21545" y="6550"/>
                    </a:lnTo>
                    <a:lnTo>
                      <a:pt x="21600" y="5721"/>
                    </a:lnTo>
                    <a:lnTo>
                      <a:pt x="21573" y="4851"/>
                    </a:lnTo>
                    <a:lnTo>
                      <a:pt x="21545" y="3911"/>
                    </a:lnTo>
                    <a:lnTo>
                      <a:pt x="21436" y="2930"/>
                    </a:lnTo>
                    <a:lnTo>
                      <a:pt x="21244" y="1893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t">
                <a:noAutofit/>
              </a:bodyPr>
              <a:lstStyle/>
              <a:p>
                <a:pPr>
                  <a:defRPr sz="34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71" name="Freeform 73"/>
              <p:cNvSpPr/>
              <p:nvPr/>
            </p:nvSpPr>
            <p:spPr>
              <a:xfrm>
                <a:off x="50767" y="-2"/>
                <a:ext cx="344096" cy="382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lnTo>
                      <a:pt x="11331" y="21565"/>
                    </a:lnTo>
                    <a:lnTo>
                      <a:pt x="11898" y="21529"/>
                    </a:lnTo>
                    <a:lnTo>
                      <a:pt x="12429" y="21494"/>
                    </a:lnTo>
                    <a:lnTo>
                      <a:pt x="12960" y="21387"/>
                    </a:lnTo>
                    <a:lnTo>
                      <a:pt x="13456" y="21245"/>
                    </a:lnTo>
                    <a:lnTo>
                      <a:pt x="14022" y="21103"/>
                    </a:lnTo>
                    <a:lnTo>
                      <a:pt x="14483" y="20962"/>
                    </a:lnTo>
                    <a:lnTo>
                      <a:pt x="14978" y="20749"/>
                    </a:lnTo>
                    <a:lnTo>
                      <a:pt x="15474" y="20571"/>
                    </a:lnTo>
                    <a:lnTo>
                      <a:pt x="15934" y="20323"/>
                    </a:lnTo>
                    <a:lnTo>
                      <a:pt x="16359" y="20039"/>
                    </a:lnTo>
                    <a:lnTo>
                      <a:pt x="16820" y="19756"/>
                    </a:lnTo>
                    <a:lnTo>
                      <a:pt x="17245" y="19436"/>
                    </a:lnTo>
                    <a:lnTo>
                      <a:pt x="17670" y="19153"/>
                    </a:lnTo>
                    <a:lnTo>
                      <a:pt x="18059" y="18798"/>
                    </a:lnTo>
                    <a:lnTo>
                      <a:pt x="18767" y="18089"/>
                    </a:lnTo>
                    <a:lnTo>
                      <a:pt x="19121" y="17699"/>
                    </a:lnTo>
                    <a:lnTo>
                      <a:pt x="19440" y="17237"/>
                    </a:lnTo>
                    <a:lnTo>
                      <a:pt x="19759" y="16847"/>
                    </a:lnTo>
                    <a:lnTo>
                      <a:pt x="20007" y="16386"/>
                    </a:lnTo>
                    <a:lnTo>
                      <a:pt x="20290" y="15961"/>
                    </a:lnTo>
                    <a:lnTo>
                      <a:pt x="20538" y="15500"/>
                    </a:lnTo>
                    <a:lnTo>
                      <a:pt x="20715" y="15003"/>
                    </a:lnTo>
                    <a:lnTo>
                      <a:pt x="20927" y="14506"/>
                    </a:lnTo>
                    <a:lnTo>
                      <a:pt x="21069" y="14045"/>
                    </a:lnTo>
                    <a:lnTo>
                      <a:pt x="21246" y="13513"/>
                    </a:lnTo>
                    <a:lnTo>
                      <a:pt x="21458" y="12449"/>
                    </a:lnTo>
                    <a:lnTo>
                      <a:pt x="21494" y="11917"/>
                    </a:lnTo>
                    <a:lnTo>
                      <a:pt x="21565" y="11350"/>
                    </a:lnTo>
                    <a:lnTo>
                      <a:pt x="21600" y="10818"/>
                    </a:lnTo>
                    <a:lnTo>
                      <a:pt x="21565" y="10250"/>
                    </a:lnTo>
                    <a:lnTo>
                      <a:pt x="21494" y="9718"/>
                    </a:lnTo>
                    <a:lnTo>
                      <a:pt x="21458" y="9151"/>
                    </a:lnTo>
                    <a:lnTo>
                      <a:pt x="21352" y="8654"/>
                    </a:lnTo>
                    <a:lnTo>
                      <a:pt x="21246" y="8087"/>
                    </a:lnTo>
                    <a:lnTo>
                      <a:pt x="21069" y="7590"/>
                    </a:lnTo>
                    <a:lnTo>
                      <a:pt x="20927" y="7129"/>
                    </a:lnTo>
                    <a:lnTo>
                      <a:pt x="20715" y="6597"/>
                    </a:lnTo>
                    <a:lnTo>
                      <a:pt x="20538" y="6136"/>
                    </a:lnTo>
                    <a:lnTo>
                      <a:pt x="20290" y="5675"/>
                    </a:lnTo>
                    <a:lnTo>
                      <a:pt x="20007" y="5214"/>
                    </a:lnTo>
                    <a:lnTo>
                      <a:pt x="19759" y="4753"/>
                    </a:lnTo>
                    <a:lnTo>
                      <a:pt x="19440" y="4363"/>
                    </a:lnTo>
                    <a:lnTo>
                      <a:pt x="19121" y="3937"/>
                    </a:lnTo>
                    <a:lnTo>
                      <a:pt x="18767" y="3547"/>
                    </a:lnTo>
                    <a:lnTo>
                      <a:pt x="18059" y="2837"/>
                    </a:lnTo>
                    <a:lnTo>
                      <a:pt x="17670" y="2483"/>
                    </a:lnTo>
                    <a:lnTo>
                      <a:pt x="16820" y="1844"/>
                    </a:lnTo>
                    <a:lnTo>
                      <a:pt x="16359" y="1561"/>
                    </a:lnTo>
                    <a:lnTo>
                      <a:pt x="15934" y="1312"/>
                    </a:lnTo>
                    <a:lnTo>
                      <a:pt x="15474" y="1064"/>
                    </a:lnTo>
                    <a:lnTo>
                      <a:pt x="14978" y="851"/>
                    </a:lnTo>
                    <a:lnTo>
                      <a:pt x="14483" y="674"/>
                    </a:lnTo>
                    <a:lnTo>
                      <a:pt x="14022" y="497"/>
                    </a:lnTo>
                    <a:lnTo>
                      <a:pt x="13456" y="355"/>
                    </a:lnTo>
                    <a:lnTo>
                      <a:pt x="12960" y="248"/>
                    </a:lnTo>
                    <a:lnTo>
                      <a:pt x="12429" y="106"/>
                    </a:lnTo>
                    <a:lnTo>
                      <a:pt x="11898" y="71"/>
                    </a:lnTo>
                    <a:lnTo>
                      <a:pt x="11331" y="35"/>
                    </a:lnTo>
                    <a:lnTo>
                      <a:pt x="10800" y="0"/>
                    </a:lnTo>
                    <a:lnTo>
                      <a:pt x="10233" y="35"/>
                    </a:lnTo>
                    <a:lnTo>
                      <a:pt x="9702" y="71"/>
                    </a:lnTo>
                    <a:lnTo>
                      <a:pt x="9136" y="106"/>
                    </a:lnTo>
                    <a:lnTo>
                      <a:pt x="8605" y="248"/>
                    </a:lnTo>
                    <a:lnTo>
                      <a:pt x="8073" y="355"/>
                    </a:lnTo>
                    <a:lnTo>
                      <a:pt x="7578" y="497"/>
                    </a:lnTo>
                    <a:lnTo>
                      <a:pt x="7047" y="674"/>
                    </a:lnTo>
                    <a:lnTo>
                      <a:pt x="6586" y="851"/>
                    </a:lnTo>
                    <a:lnTo>
                      <a:pt x="6126" y="1064"/>
                    </a:lnTo>
                    <a:lnTo>
                      <a:pt x="5630" y="1312"/>
                    </a:lnTo>
                    <a:lnTo>
                      <a:pt x="5170" y="1561"/>
                    </a:lnTo>
                    <a:lnTo>
                      <a:pt x="4745" y="1844"/>
                    </a:lnTo>
                    <a:lnTo>
                      <a:pt x="4320" y="2164"/>
                    </a:lnTo>
                    <a:lnTo>
                      <a:pt x="3930" y="2483"/>
                    </a:lnTo>
                    <a:lnTo>
                      <a:pt x="3151" y="3192"/>
                    </a:lnTo>
                    <a:lnTo>
                      <a:pt x="2797" y="3547"/>
                    </a:lnTo>
                    <a:lnTo>
                      <a:pt x="2479" y="3937"/>
                    </a:lnTo>
                    <a:lnTo>
                      <a:pt x="2160" y="4363"/>
                    </a:lnTo>
                    <a:lnTo>
                      <a:pt x="1841" y="4753"/>
                    </a:lnTo>
                    <a:lnTo>
                      <a:pt x="1275" y="5675"/>
                    </a:lnTo>
                    <a:lnTo>
                      <a:pt x="850" y="6597"/>
                    </a:lnTo>
                    <a:lnTo>
                      <a:pt x="673" y="7129"/>
                    </a:lnTo>
                    <a:lnTo>
                      <a:pt x="460" y="7590"/>
                    </a:lnTo>
                    <a:lnTo>
                      <a:pt x="354" y="8087"/>
                    </a:lnTo>
                    <a:lnTo>
                      <a:pt x="212" y="8654"/>
                    </a:lnTo>
                    <a:lnTo>
                      <a:pt x="106" y="9151"/>
                    </a:lnTo>
                    <a:lnTo>
                      <a:pt x="35" y="9718"/>
                    </a:lnTo>
                    <a:lnTo>
                      <a:pt x="0" y="10250"/>
                    </a:lnTo>
                    <a:lnTo>
                      <a:pt x="0" y="11350"/>
                    </a:lnTo>
                    <a:lnTo>
                      <a:pt x="35" y="11917"/>
                    </a:lnTo>
                    <a:lnTo>
                      <a:pt x="106" y="12449"/>
                    </a:lnTo>
                    <a:lnTo>
                      <a:pt x="212" y="12981"/>
                    </a:lnTo>
                    <a:lnTo>
                      <a:pt x="354" y="13513"/>
                    </a:lnTo>
                    <a:lnTo>
                      <a:pt x="460" y="14045"/>
                    </a:lnTo>
                    <a:lnTo>
                      <a:pt x="673" y="14506"/>
                    </a:lnTo>
                    <a:lnTo>
                      <a:pt x="850" y="15003"/>
                    </a:lnTo>
                    <a:lnTo>
                      <a:pt x="1062" y="15500"/>
                    </a:lnTo>
                    <a:lnTo>
                      <a:pt x="1275" y="15961"/>
                    </a:lnTo>
                    <a:lnTo>
                      <a:pt x="1558" y="16386"/>
                    </a:lnTo>
                    <a:lnTo>
                      <a:pt x="1841" y="16847"/>
                    </a:lnTo>
                    <a:lnTo>
                      <a:pt x="2160" y="17237"/>
                    </a:lnTo>
                    <a:lnTo>
                      <a:pt x="2479" y="17699"/>
                    </a:lnTo>
                    <a:lnTo>
                      <a:pt x="2797" y="18089"/>
                    </a:lnTo>
                    <a:lnTo>
                      <a:pt x="3151" y="18443"/>
                    </a:lnTo>
                    <a:lnTo>
                      <a:pt x="3930" y="19153"/>
                    </a:lnTo>
                    <a:lnTo>
                      <a:pt x="4320" y="19436"/>
                    </a:lnTo>
                    <a:lnTo>
                      <a:pt x="4745" y="19756"/>
                    </a:lnTo>
                    <a:lnTo>
                      <a:pt x="5170" y="20039"/>
                    </a:lnTo>
                    <a:lnTo>
                      <a:pt x="5630" y="20323"/>
                    </a:lnTo>
                    <a:lnTo>
                      <a:pt x="6126" y="20571"/>
                    </a:lnTo>
                    <a:lnTo>
                      <a:pt x="6586" y="20749"/>
                    </a:lnTo>
                    <a:lnTo>
                      <a:pt x="7047" y="20962"/>
                    </a:lnTo>
                    <a:lnTo>
                      <a:pt x="7578" y="21103"/>
                    </a:lnTo>
                    <a:lnTo>
                      <a:pt x="8073" y="21245"/>
                    </a:lnTo>
                    <a:lnTo>
                      <a:pt x="8605" y="21387"/>
                    </a:lnTo>
                    <a:lnTo>
                      <a:pt x="9136" y="21494"/>
                    </a:lnTo>
                    <a:lnTo>
                      <a:pt x="9702" y="21529"/>
                    </a:lnTo>
                    <a:lnTo>
                      <a:pt x="10233" y="21565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t">
                <a:noAutofit/>
              </a:bodyPr>
              <a:lstStyle/>
              <a:p>
                <a:pPr>
                  <a:defRPr sz="34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  <p:grpSp>
          <p:nvGrpSpPr>
            <p:cNvPr id="275" name="Group 38"/>
            <p:cNvGrpSpPr/>
            <p:nvPr/>
          </p:nvGrpSpPr>
          <p:grpSpPr>
            <a:xfrm>
              <a:off x="2295950" y="24027"/>
              <a:ext cx="444506" cy="1396000"/>
              <a:chOff x="-1" y="-1"/>
              <a:chExt cx="444504" cy="1395998"/>
            </a:xfrm>
          </p:grpSpPr>
          <p:sp>
            <p:nvSpPr>
              <p:cNvPr id="273" name="Freeform 72"/>
              <p:cNvSpPr/>
              <p:nvPr/>
            </p:nvSpPr>
            <p:spPr>
              <a:xfrm>
                <a:off x="-2" y="415347"/>
                <a:ext cx="444506" cy="980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44" y="1893"/>
                    </a:moveTo>
                    <a:lnTo>
                      <a:pt x="21189" y="1824"/>
                    </a:lnTo>
                    <a:lnTo>
                      <a:pt x="20723" y="1589"/>
                    </a:lnTo>
                    <a:lnTo>
                      <a:pt x="20421" y="1465"/>
                    </a:lnTo>
                    <a:lnTo>
                      <a:pt x="20065" y="1327"/>
                    </a:lnTo>
                    <a:lnTo>
                      <a:pt x="19572" y="1188"/>
                    </a:lnTo>
                    <a:lnTo>
                      <a:pt x="18996" y="1036"/>
                    </a:lnTo>
                    <a:lnTo>
                      <a:pt x="18256" y="884"/>
                    </a:lnTo>
                    <a:lnTo>
                      <a:pt x="17406" y="732"/>
                    </a:lnTo>
                    <a:lnTo>
                      <a:pt x="16447" y="580"/>
                    </a:lnTo>
                    <a:lnTo>
                      <a:pt x="15295" y="428"/>
                    </a:lnTo>
                    <a:lnTo>
                      <a:pt x="13980" y="263"/>
                    </a:lnTo>
                    <a:lnTo>
                      <a:pt x="12499" y="124"/>
                    </a:lnTo>
                    <a:lnTo>
                      <a:pt x="10827" y="0"/>
                    </a:lnTo>
                    <a:lnTo>
                      <a:pt x="10800" y="0"/>
                    </a:lnTo>
                    <a:lnTo>
                      <a:pt x="9101" y="124"/>
                    </a:lnTo>
                    <a:lnTo>
                      <a:pt x="7593" y="263"/>
                    </a:lnTo>
                    <a:lnTo>
                      <a:pt x="6305" y="428"/>
                    </a:lnTo>
                    <a:lnTo>
                      <a:pt x="5153" y="580"/>
                    </a:lnTo>
                    <a:lnTo>
                      <a:pt x="4166" y="732"/>
                    </a:lnTo>
                    <a:lnTo>
                      <a:pt x="3317" y="884"/>
                    </a:lnTo>
                    <a:lnTo>
                      <a:pt x="2604" y="1036"/>
                    </a:lnTo>
                    <a:lnTo>
                      <a:pt x="2001" y="1188"/>
                    </a:lnTo>
                    <a:lnTo>
                      <a:pt x="1562" y="1327"/>
                    </a:lnTo>
                    <a:lnTo>
                      <a:pt x="1151" y="1465"/>
                    </a:lnTo>
                    <a:lnTo>
                      <a:pt x="850" y="1589"/>
                    </a:lnTo>
                    <a:lnTo>
                      <a:pt x="384" y="1824"/>
                    </a:lnTo>
                    <a:lnTo>
                      <a:pt x="329" y="1893"/>
                    </a:lnTo>
                    <a:lnTo>
                      <a:pt x="192" y="2930"/>
                    </a:lnTo>
                    <a:lnTo>
                      <a:pt x="55" y="3911"/>
                    </a:lnTo>
                    <a:lnTo>
                      <a:pt x="0" y="4851"/>
                    </a:lnTo>
                    <a:lnTo>
                      <a:pt x="0" y="5721"/>
                    </a:lnTo>
                    <a:lnTo>
                      <a:pt x="27" y="6550"/>
                    </a:lnTo>
                    <a:lnTo>
                      <a:pt x="82" y="7311"/>
                    </a:lnTo>
                    <a:lnTo>
                      <a:pt x="219" y="8015"/>
                    </a:lnTo>
                    <a:lnTo>
                      <a:pt x="329" y="8651"/>
                    </a:lnTo>
                    <a:lnTo>
                      <a:pt x="466" y="9231"/>
                    </a:lnTo>
                    <a:lnTo>
                      <a:pt x="603" y="9715"/>
                    </a:lnTo>
                    <a:lnTo>
                      <a:pt x="740" y="10157"/>
                    </a:lnTo>
                    <a:lnTo>
                      <a:pt x="877" y="10517"/>
                    </a:lnTo>
                    <a:lnTo>
                      <a:pt x="1096" y="11000"/>
                    </a:lnTo>
                    <a:lnTo>
                      <a:pt x="1151" y="11166"/>
                    </a:lnTo>
                    <a:lnTo>
                      <a:pt x="1480" y="11539"/>
                    </a:lnTo>
                    <a:lnTo>
                      <a:pt x="1837" y="11885"/>
                    </a:lnTo>
                    <a:lnTo>
                      <a:pt x="2193" y="12189"/>
                    </a:lnTo>
                    <a:lnTo>
                      <a:pt x="2522" y="12424"/>
                    </a:lnTo>
                    <a:lnTo>
                      <a:pt x="2823" y="12631"/>
                    </a:lnTo>
                    <a:lnTo>
                      <a:pt x="3070" y="12769"/>
                    </a:lnTo>
                    <a:lnTo>
                      <a:pt x="3289" y="12894"/>
                    </a:lnTo>
                    <a:lnTo>
                      <a:pt x="3618" y="14262"/>
                    </a:lnTo>
                    <a:lnTo>
                      <a:pt x="3920" y="15478"/>
                    </a:lnTo>
                    <a:lnTo>
                      <a:pt x="4249" y="16556"/>
                    </a:lnTo>
                    <a:lnTo>
                      <a:pt x="4550" y="17509"/>
                    </a:lnTo>
                    <a:lnTo>
                      <a:pt x="4824" y="18325"/>
                    </a:lnTo>
                    <a:lnTo>
                      <a:pt x="5098" y="19043"/>
                    </a:lnTo>
                    <a:lnTo>
                      <a:pt x="5345" y="19638"/>
                    </a:lnTo>
                    <a:lnTo>
                      <a:pt x="5592" y="20135"/>
                    </a:lnTo>
                    <a:lnTo>
                      <a:pt x="5811" y="20550"/>
                    </a:lnTo>
                    <a:lnTo>
                      <a:pt x="5976" y="20881"/>
                    </a:lnTo>
                    <a:lnTo>
                      <a:pt x="6140" y="21130"/>
                    </a:lnTo>
                    <a:lnTo>
                      <a:pt x="6305" y="21324"/>
                    </a:lnTo>
                    <a:lnTo>
                      <a:pt x="6469" y="21545"/>
                    </a:lnTo>
                    <a:lnTo>
                      <a:pt x="6524" y="21600"/>
                    </a:lnTo>
                    <a:lnTo>
                      <a:pt x="15049" y="21600"/>
                    </a:lnTo>
                    <a:lnTo>
                      <a:pt x="15323" y="21324"/>
                    </a:lnTo>
                    <a:lnTo>
                      <a:pt x="15432" y="21130"/>
                    </a:lnTo>
                    <a:lnTo>
                      <a:pt x="15624" y="20881"/>
                    </a:lnTo>
                    <a:lnTo>
                      <a:pt x="15816" y="20550"/>
                    </a:lnTo>
                    <a:lnTo>
                      <a:pt x="16008" y="20135"/>
                    </a:lnTo>
                    <a:lnTo>
                      <a:pt x="16227" y="19638"/>
                    </a:lnTo>
                    <a:lnTo>
                      <a:pt x="16502" y="19043"/>
                    </a:lnTo>
                    <a:lnTo>
                      <a:pt x="16748" y="18325"/>
                    </a:lnTo>
                    <a:lnTo>
                      <a:pt x="17050" y="17509"/>
                    </a:lnTo>
                    <a:lnTo>
                      <a:pt x="17351" y="16556"/>
                    </a:lnTo>
                    <a:lnTo>
                      <a:pt x="17653" y="15478"/>
                    </a:lnTo>
                    <a:lnTo>
                      <a:pt x="17954" y="14262"/>
                    </a:lnTo>
                    <a:lnTo>
                      <a:pt x="18283" y="12894"/>
                    </a:lnTo>
                    <a:lnTo>
                      <a:pt x="18530" y="12769"/>
                    </a:lnTo>
                    <a:lnTo>
                      <a:pt x="18749" y="12631"/>
                    </a:lnTo>
                    <a:lnTo>
                      <a:pt x="19051" y="12424"/>
                    </a:lnTo>
                    <a:lnTo>
                      <a:pt x="19380" y="12189"/>
                    </a:lnTo>
                    <a:lnTo>
                      <a:pt x="19763" y="11885"/>
                    </a:lnTo>
                    <a:lnTo>
                      <a:pt x="20120" y="11539"/>
                    </a:lnTo>
                    <a:lnTo>
                      <a:pt x="20421" y="11166"/>
                    </a:lnTo>
                    <a:lnTo>
                      <a:pt x="20504" y="11000"/>
                    </a:lnTo>
                    <a:lnTo>
                      <a:pt x="20723" y="10517"/>
                    </a:lnTo>
                    <a:lnTo>
                      <a:pt x="20860" y="10157"/>
                    </a:lnTo>
                    <a:lnTo>
                      <a:pt x="20997" y="9715"/>
                    </a:lnTo>
                    <a:lnTo>
                      <a:pt x="21134" y="9231"/>
                    </a:lnTo>
                    <a:lnTo>
                      <a:pt x="21271" y="8651"/>
                    </a:lnTo>
                    <a:lnTo>
                      <a:pt x="21408" y="8015"/>
                    </a:lnTo>
                    <a:lnTo>
                      <a:pt x="21490" y="7311"/>
                    </a:lnTo>
                    <a:lnTo>
                      <a:pt x="21545" y="6550"/>
                    </a:lnTo>
                    <a:lnTo>
                      <a:pt x="21600" y="5721"/>
                    </a:lnTo>
                    <a:lnTo>
                      <a:pt x="21573" y="4851"/>
                    </a:lnTo>
                    <a:lnTo>
                      <a:pt x="21545" y="3911"/>
                    </a:lnTo>
                    <a:lnTo>
                      <a:pt x="21436" y="2930"/>
                    </a:lnTo>
                    <a:lnTo>
                      <a:pt x="21244" y="1893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t">
                <a:noAutofit/>
              </a:bodyPr>
              <a:lstStyle/>
              <a:p>
                <a:pPr>
                  <a:defRPr sz="34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74" name="Freeform 73"/>
              <p:cNvSpPr/>
              <p:nvPr/>
            </p:nvSpPr>
            <p:spPr>
              <a:xfrm>
                <a:off x="50767" y="-2"/>
                <a:ext cx="344097" cy="382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lnTo>
                      <a:pt x="11331" y="21565"/>
                    </a:lnTo>
                    <a:lnTo>
                      <a:pt x="11898" y="21529"/>
                    </a:lnTo>
                    <a:lnTo>
                      <a:pt x="12429" y="21494"/>
                    </a:lnTo>
                    <a:lnTo>
                      <a:pt x="12960" y="21387"/>
                    </a:lnTo>
                    <a:lnTo>
                      <a:pt x="13456" y="21245"/>
                    </a:lnTo>
                    <a:lnTo>
                      <a:pt x="14022" y="21103"/>
                    </a:lnTo>
                    <a:lnTo>
                      <a:pt x="14483" y="20962"/>
                    </a:lnTo>
                    <a:lnTo>
                      <a:pt x="14978" y="20749"/>
                    </a:lnTo>
                    <a:lnTo>
                      <a:pt x="15474" y="20571"/>
                    </a:lnTo>
                    <a:lnTo>
                      <a:pt x="15934" y="20323"/>
                    </a:lnTo>
                    <a:lnTo>
                      <a:pt x="16359" y="20039"/>
                    </a:lnTo>
                    <a:lnTo>
                      <a:pt x="16820" y="19756"/>
                    </a:lnTo>
                    <a:lnTo>
                      <a:pt x="17245" y="19436"/>
                    </a:lnTo>
                    <a:lnTo>
                      <a:pt x="17670" y="19153"/>
                    </a:lnTo>
                    <a:lnTo>
                      <a:pt x="18059" y="18798"/>
                    </a:lnTo>
                    <a:lnTo>
                      <a:pt x="18767" y="18089"/>
                    </a:lnTo>
                    <a:lnTo>
                      <a:pt x="19121" y="17699"/>
                    </a:lnTo>
                    <a:lnTo>
                      <a:pt x="19440" y="17237"/>
                    </a:lnTo>
                    <a:lnTo>
                      <a:pt x="19759" y="16847"/>
                    </a:lnTo>
                    <a:lnTo>
                      <a:pt x="20007" y="16386"/>
                    </a:lnTo>
                    <a:lnTo>
                      <a:pt x="20290" y="15961"/>
                    </a:lnTo>
                    <a:lnTo>
                      <a:pt x="20538" y="15500"/>
                    </a:lnTo>
                    <a:lnTo>
                      <a:pt x="20715" y="15003"/>
                    </a:lnTo>
                    <a:lnTo>
                      <a:pt x="20927" y="14506"/>
                    </a:lnTo>
                    <a:lnTo>
                      <a:pt x="21069" y="14045"/>
                    </a:lnTo>
                    <a:lnTo>
                      <a:pt x="21246" y="13513"/>
                    </a:lnTo>
                    <a:lnTo>
                      <a:pt x="21458" y="12449"/>
                    </a:lnTo>
                    <a:lnTo>
                      <a:pt x="21494" y="11917"/>
                    </a:lnTo>
                    <a:lnTo>
                      <a:pt x="21565" y="11350"/>
                    </a:lnTo>
                    <a:lnTo>
                      <a:pt x="21600" y="10818"/>
                    </a:lnTo>
                    <a:lnTo>
                      <a:pt x="21565" y="10250"/>
                    </a:lnTo>
                    <a:lnTo>
                      <a:pt x="21494" y="9718"/>
                    </a:lnTo>
                    <a:lnTo>
                      <a:pt x="21458" y="9151"/>
                    </a:lnTo>
                    <a:lnTo>
                      <a:pt x="21352" y="8654"/>
                    </a:lnTo>
                    <a:lnTo>
                      <a:pt x="21246" y="8087"/>
                    </a:lnTo>
                    <a:lnTo>
                      <a:pt x="21069" y="7590"/>
                    </a:lnTo>
                    <a:lnTo>
                      <a:pt x="20927" y="7129"/>
                    </a:lnTo>
                    <a:lnTo>
                      <a:pt x="20715" y="6597"/>
                    </a:lnTo>
                    <a:lnTo>
                      <a:pt x="20538" y="6136"/>
                    </a:lnTo>
                    <a:lnTo>
                      <a:pt x="20290" y="5675"/>
                    </a:lnTo>
                    <a:lnTo>
                      <a:pt x="20007" y="5214"/>
                    </a:lnTo>
                    <a:lnTo>
                      <a:pt x="19759" y="4753"/>
                    </a:lnTo>
                    <a:lnTo>
                      <a:pt x="19440" y="4363"/>
                    </a:lnTo>
                    <a:lnTo>
                      <a:pt x="19121" y="3937"/>
                    </a:lnTo>
                    <a:lnTo>
                      <a:pt x="18767" y="3547"/>
                    </a:lnTo>
                    <a:lnTo>
                      <a:pt x="18059" y="2837"/>
                    </a:lnTo>
                    <a:lnTo>
                      <a:pt x="17670" y="2483"/>
                    </a:lnTo>
                    <a:lnTo>
                      <a:pt x="16820" y="1844"/>
                    </a:lnTo>
                    <a:lnTo>
                      <a:pt x="16359" y="1561"/>
                    </a:lnTo>
                    <a:lnTo>
                      <a:pt x="15934" y="1312"/>
                    </a:lnTo>
                    <a:lnTo>
                      <a:pt x="15474" y="1064"/>
                    </a:lnTo>
                    <a:lnTo>
                      <a:pt x="14978" y="851"/>
                    </a:lnTo>
                    <a:lnTo>
                      <a:pt x="14483" y="674"/>
                    </a:lnTo>
                    <a:lnTo>
                      <a:pt x="14022" y="497"/>
                    </a:lnTo>
                    <a:lnTo>
                      <a:pt x="13456" y="355"/>
                    </a:lnTo>
                    <a:lnTo>
                      <a:pt x="12960" y="248"/>
                    </a:lnTo>
                    <a:lnTo>
                      <a:pt x="12429" y="106"/>
                    </a:lnTo>
                    <a:lnTo>
                      <a:pt x="11898" y="71"/>
                    </a:lnTo>
                    <a:lnTo>
                      <a:pt x="11331" y="35"/>
                    </a:lnTo>
                    <a:lnTo>
                      <a:pt x="10800" y="0"/>
                    </a:lnTo>
                    <a:lnTo>
                      <a:pt x="10233" y="35"/>
                    </a:lnTo>
                    <a:lnTo>
                      <a:pt x="9702" y="71"/>
                    </a:lnTo>
                    <a:lnTo>
                      <a:pt x="9136" y="106"/>
                    </a:lnTo>
                    <a:lnTo>
                      <a:pt x="8605" y="248"/>
                    </a:lnTo>
                    <a:lnTo>
                      <a:pt x="8073" y="355"/>
                    </a:lnTo>
                    <a:lnTo>
                      <a:pt x="7578" y="497"/>
                    </a:lnTo>
                    <a:lnTo>
                      <a:pt x="7047" y="674"/>
                    </a:lnTo>
                    <a:lnTo>
                      <a:pt x="6586" y="851"/>
                    </a:lnTo>
                    <a:lnTo>
                      <a:pt x="6126" y="1064"/>
                    </a:lnTo>
                    <a:lnTo>
                      <a:pt x="5630" y="1312"/>
                    </a:lnTo>
                    <a:lnTo>
                      <a:pt x="5170" y="1561"/>
                    </a:lnTo>
                    <a:lnTo>
                      <a:pt x="4745" y="1844"/>
                    </a:lnTo>
                    <a:lnTo>
                      <a:pt x="4320" y="2164"/>
                    </a:lnTo>
                    <a:lnTo>
                      <a:pt x="3930" y="2483"/>
                    </a:lnTo>
                    <a:lnTo>
                      <a:pt x="3151" y="3192"/>
                    </a:lnTo>
                    <a:lnTo>
                      <a:pt x="2797" y="3547"/>
                    </a:lnTo>
                    <a:lnTo>
                      <a:pt x="2479" y="3937"/>
                    </a:lnTo>
                    <a:lnTo>
                      <a:pt x="2160" y="4363"/>
                    </a:lnTo>
                    <a:lnTo>
                      <a:pt x="1841" y="4753"/>
                    </a:lnTo>
                    <a:lnTo>
                      <a:pt x="1275" y="5675"/>
                    </a:lnTo>
                    <a:lnTo>
                      <a:pt x="850" y="6597"/>
                    </a:lnTo>
                    <a:lnTo>
                      <a:pt x="673" y="7129"/>
                    </a:lnTo>
                    <a:lnTo>
                      <a:pt x="460" y="7590"/>
                    </a:lnTo>
                    <a:lnTo>
                      <a:pt x="354" y="8087"/>
                    </a:lnTo>
                    <a:lnTo>
                      <a:pt x="212" y="8654"/>
                    </a:lnTo>
                    <a:lnTo>
                      <a:pt x="106" y="9151"/>
                    </a:lnTo>
                    <a:lnTo>
                      <a:pt x="35" y="9718"/>
                    </a:lnTo>
                    <a:lnTo>
                      <a:pt x="0" y="10250"/>
                    </a:lnTo>
                    <a:lnTo>
                      <a:pt x="0" y="11350"/>
                    </a:lnTo>
                    <a:lnTo>
                      <a:pt x="35" y="11917"/>
                    </a:lnTo>
                    <a:lnTo>
                      <a:pt x="106" y="12449"/>
                    </a:lnTo>
                    <a:lnTo>
                      <a:pt x="212" y="12981"/>
                    </a:lnTo>
                    <a:lnTo>
                      <a:pt x="354" y="13513"/>
                    </a:lnTo>
                    <a:lnTo>
                      <a:pt x="460" y="14045"/>
                    </a:lnTo>
                    <a:lnTo>
                      <a:pt x="673" y="14506"/>
                    </a:lnTo>
                    <a:lnTo>
                      <a:pt x="850" y="15003"/>
                    </a:lnTo>
                    <a:lnTo>
                      <a:pt x="1062" y="15500"/>
                    </a:lnTo>
                    <a:lnTo>
                      <a:pt x="1275" y="15961"/>
                    </a:lnTo>
                    <a:lnTo>
                      <a:pt x="1558" y="16386"/>
                    </a:lnTo>
                    <a:lnTo>
                      <a:pt x="1841" y="16847"/>
                    </a:lnTo>
                    <a:lnTo>
                      <a:pt x="2160" y="17237"/>
                    </a:lnTo>
                    <a:lnTo>
                      <a:pt x="2479" y="17699"/>
                    </a:lnTo>
                    <a:lnTo>
                      <a:pt x="2797" y="18089"/>
                    </a:lnTo>
                    <a:lnTo>
                      <a:pt x="3151" y="18443"/>
                    </a:lnTo>
                    <a:lnTo>
                      <a:pt x="3930" y="19153"/>
                    </a:lnTo>
                    <a:lnTo>
                      <a:pt x="4320" y="19436"/>
                    </a:lnTo>
                    <a:lnTo>
                      <a:pt x="4745" y="19756"/>
                    </a:lnTo>
                    <a:lnTo>
                      <a:pt x="5170" y="20039"/>
                    </a:lnTo>
                    <a:lnTo>
                      <a:pt x="5630" y="20323"/>
                    </a:lnTo>
                    <a:lnTo>
                      <a:pt x="6126" y="20571"/>
                    </a:lnTo>
                    <a:lnTo>
                      <a:pt x="6586" y="20749"/>
                    </a:lnTo>
                    <a:lnTo>
                      <a:pt x="7047" y="20962"/>
                    </a:lnTo>
                    <a:lnTo>
                      <a:pt x="7578" y="21103"/>
                    </a:lnTo>
                    <a:lnTo>
                      <a:pt x="8073" y="21245"/>
                    </a:lnTo>
                    <a:lnTo>
                      <a:pt x="8605" y="21387"/>
                    </a:lnTo>
                    <a:lnTo>
                      <a:pt x="9136" y="21494"/>
                    </a:lnTo>
                    <a:lnTo>
                      <a:pt x="9702" y="21529"/>
                    </a:lnTo>
                    <a:lnTo>
                      <a:pt x="10233" y="21565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t">
                <a:noAutofit/>
              </a:bodyPr>
              <a:lstStyle/>
              <a:p>
                <a:pPr>
                  <a:defRPr sz="34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  <p:grpSp>
          <p:nvGrpSpPr>
            <p:cNvPr id="278" name="Group 41"/>
            <p:cNvGrpSpPr/>
            <p:nvPr/>
          </p:nvGrpSpPr>
          <p:grpSpPr>
            <a:xfrm>
              <a:off x="3443927" y="13856"/>
              <a:ext cx="444505" cy="1396002"/>
              <a:chOff x="0" y="-1"/>
              <a:chExt cx="444503" cy="1396000"/>
            </a:xfrm>
          </p:grpSpPr>
          <p:sp>
            <p:nvSpPr>
              <p:cNvPr id="276" name="Freeform 72"/>
              <p:cNvSpPr/>
              <p:nvPr/>
            </p:nvSpPr>
            <p:spPr>
              <a:xfrm>
                <a:off x="-1" y="415347"/>
                <a:ext cx="444504" cy="980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44" y="1893"/>
                    </a:moveTo>
                    <a:lnTo>
                      <a:pt x="21189" y="1824"/>
                    </a:lnTo>
                    <a:lnTo>
                      <a:pt x="20723" y="1589"/>
                    </a:lnTo>
                    <a:lnTo>
                      <a:pt x="20421" y="1465"/>
                    </a:lnTo>
                    <a:lnTo>
                      <a:pt x="20065" y="1327"/>
                    </a:lnTo>
                    <a:lnTo>
                      <a:pt x="19572" y="1188"/>
                    </a:lnTo>
                    <a:lnTo>
                      <a:pt x="18996" y="1036"/>
                    </a:lnTo>
                    <a:lnTo>
                      <a:pt x="18256" y="884"/>
                    </a:lnTo>
                    <a:lnTo>
                      <a:pt x="17406" y="732"/>
                    </a:lnTo>
                    <a:lnTo>
                      <a:pt x="16447" y="580"/>
                    </a:lnTo>
                    <a:lnTo>
                      <a:pt x="15295" y="428"/>
                    </a:lnTo>
                    <a:lnTo>
                      <a:pt x="13980" y="263"/>
                    </a:lnTo>
                    <a:lnTo>
                      <a:pt x="12499" y="124"/>
                    </a:lnTo>
                    <a:lnTo>
                      <a:pt x="10827" y="0"/>
                    </a:lnTo>
                    <a:lnTo>
                      <a:pt x="10800" y="0"/>
                    </a:lnTo>
                    <a:lnTo>
                      <a:pt x="9101" y="124"/>
                    </a:lnTo>
                    <a:lnTo>
                      <a:pt x="7593" y="263"/>
                    </a:lnTo>
                    <a:lnTo>
                      <a:pt x="6305" y="428"/>
                    </a:lnTo>
                    <a:lnTo>
                      <a:pt x="5153" y="580"/>
                    </a:lnTo>
                    <a:lnTo>
                      <a:pt x="4166" y="732"/>
                    </a:lnTo>
                    <a:lnTo>
                      <a:pt x="3317" y="884"/>
                    </a:lnTo>
                    <a:lnTo>
                      <a:pt x="2604" y="1036"/>
                    </a:lnTo>
                    <a:lnTo>
                      <a:pt x="2001" y="1188"/>
                    </a:lnTo>
                    <a:lnTo>
                      <a:pt x="1562" y="1327"/>
                    </a:lnTo>
                    <a:lnTo>
                      <a:pt x="1151" y="1465"/>
                    </a:lnTo>
                    <a:lnTo>
                      <a:pt x="850" y="1589"/>
                    </a:lnTo>
                    <a:lnTo>
                      <a:pt x="384" y="1824"/>
                    </a:lnTo>
                    <a:lnTo>
                      <a:pt x="329" y="1893"/>
                    </a:lnTo>
                    <a:lnTo>
                      <a:pt x="192" y="2930"/>
                    </a:lnTo>
                    <a:lnTo>
                      <a:pt x="55" y="3911"/>
                    </a:lnTo>
                    <a:lnTo>
                      <a:pt x="0" y="4851"/>
                    </a:lnTo>
                    <a:lnTo>
                      <a:pt x="0" y="5721"/>
                    </a:lnTo>
                    <a:lnTo>
                      <a:pt x="27" y="6550"/>
                    </a:lnTo>
                    <a:lnTo>
                      <a:pt x="82" y="7311"/>
                    </a:lnTo>
                    <a:lnTo>
                      <a:pt x="219" y="8015"/>
                    </a:lnTo>
                    <a:lnTo>
                      <a:pt x="329" y="8651"/>
                    </a:lnTo>
                    <a:lnTo>
                      <a:pt x="466" y="9231"/>
                    </a:lnTo>
                    <a:lnTo>
                      <a:pt x="603" y="9715"/>
                    </a:lnTo>
                    <a:lnTo>
                      <a:pt x="740" y="10157"/>
                    </a:lnTo>
                    <a:lnTo>
                      <a:pt x="877" y="10517"/>
                    </a:lnTo>
                    <a:lnTo>
                      <a:pt x="1096" y="11000"/>
                    </a:lnTo>
                    <a:lnTo>
                      <a:pt x="1151" y="11166"/>
                    </a:lnTo>
                    <a:lnTo>
                      <a:pt x="1480" y="11539"/>
                    </a:lnTo>
                    <a:lnTo>
                      <a:pt x="1837" y="11885"/>
                    </a:lnTo>
                    <a:lnTo>
                      <a:pt x="2193" y="12189"/>
                    </a:lnTo>
                    <a:lnTo>
                      <a:pt x="2522" y="12424"/>
                    </a:lnTo>
                    <a:lnTo>
                      <a:pt x="2823" y="12631"/>
                    </a:lnTo>
                    <a:lnTo>
                      <a:pt x="3070" y="12769"/>
                    </a:lnTo>
                    <a:lnTo>
                      <a:pt x="3289" y="12894"/>
                    </a:lnTo>
                    <a:lnTo>
                      <a:pt x="3618" y="14262"/>
                    </a:lnTo>
                    <a:lnTo>
                      <a:pt x="3920" y="15478"/>
                    </a:lnTo>
                    <a:lnTo>
                      <a:pt x="4249" y="16556"/>
                    </a:lnTo>
                    <a:lnTo>
                      <a:pt x="4550" y="17509"/>
                    </a:lnTo>
                    <a:lnTo>
                      <a:pt x="4824" y="18325"/>
                    </a:lnTo>
                    <a:lnTo>
                      <a:pt x="5098" y="19043"/>
                    </a:lnTo>
                    <a:lnTo>
                      <a:pt x="5345" y="19638"/>
                    </a:lnTo>
                    <a:lnTo>
                      <a:pt x="5592" y="20135"/>
                    </a:lnTo>
                    <a:lnTo>
                      <a:pt x="5811" y="20550"/>
                    </a:lnTo>
                    <a:lnTo>
                      <a:pt x="5976" y="20881"/>
                    </a:lnTo>
                    <a:lnTo>
                      <a:pt x="6140" y="21130"/>
                    </a:lnTo>
                    <a:lnTo>
                      <a:pt x="6305" y="21324"/>
                    </a:lnTo>
                    <a:lnTo>
                      <a:pt x="6469" y="21545"/>
                    </a:lnTo>
                    <a:lnTo>
                      <a:pt x="6524" y="21600"/>
                    </a:lnTo>
                    <a:lnTo>
                      <a:pt x="15049" y="21600"/>
                    </a:lnTo>
                    <a:lnTo>
                      <a:pt x="15323" y="21324"/>
                    </a:lnTo>
                    <a:lnTo>
                      <a:pt x="15432" y="21130"/>
                    </a:lnTo>
                    <a:lnTo>
                      <a:pt x="15624" y="20881"/>
                    </a:lnTo>
                    <a:lnTo>
                      <a:pt x="15816" y="20550"/>
                    </a:lnTo>
                    <a:lnTo>
                      <a:pt x="16008" y="20135"/>
                    </a:lnTo>
                    <a:lnTo>
                      <a:pt x="16227" y="19638"/>
                    </a:lnTo>
                    <a:lnTo>
                      <a:pt x="16502" y="19043"/>
                    </a:lnTo>
                    <a:lnTo>
                      <a:pt x="16748" y="18325"/>
                    </a:lnTo>
                    <a:lnTo>
                      <a:pt x="17050" y="17509"/>
                    </a:lnTo>
                    <a:lnTo>
                      <a:pt x="17351" y="16556"/>
                    </a:lnTo>
                    <a:lnTo>
                      <a:pt x="17653" y="15478"/>
                    </a:lnTo>
                    <a:lnTo>
                      <a:pt x="17954" y="14262"/>
                    </a:lnTo>
                    <a:lnTo>
                      <a:pt x="18283" y="12894"/>
                    </a:lnTo>
                    <a:lnTo>
                      <a:pt x="18530" y="12769"/>
                    </a:lnTo>
                    <a:lnTo>
                      <a:pt x="18749" y="12631"/>
                    </a:lnTo>
                    <a:lnTo>
                      <a:pt x="19051" y="12424"/>
                    </a:lnTo>
                    <a:lnTo>
                      <a:pt x="19380" y="12189"/>
                    </a:lnTo>
                    <a:lnTo>
                      <a:pt x="19763" y="11885"/>
                    </a:lnTo>
                    <a:lnTo>
                      <a:pt x="20120" y="11539"/>
                    </a:lnTo>
                    <a:lnTo>
                      <a:pt x="20421" y="11166"/>
                    </a:lnTo>
                    <a:lnTo>
                      <a:pt x="20504" y="11000"/>
                    </a:lnTo>
                    <a:lnTo>
                      <a:pt x="20723" y="10517"/>
                    </a:lnTo>
                    <a:lnTo>
                      <a:pt x="20860" y="10157"/>
                    </a:lnTo>
                    <a:lnTo>
                      <a:pt x="20997" y="9715"/>
                    </a:lnTo>
                    <a:lnTo>
                      <a:pt x="21134" y="9231"/>
                    </a:lnTo>
                    <a:lnTo>
                      <a:pt x="21271" y="8651"/>
                    </a:lnTo>
                    <a:lnTo>
                      <a:pt x="21408" y="8015"/>
                    </a:lnTo>
                    <a:lnTo>
                      <a:pt x="21490" y="7311"/>
                    </a:lnTo>
                    <a:lnTo>
                      <a:pt x="21545" y="6550"/>
                    </a:lnTo>
                    <a:lnTo>
                      <a:pt x="21600" y="5721"/>
                    </a:lnTo>
                    <a:lnTo>
                      <a:pt x="21573" y="4851"/>
                    </a:lnTo>
                    <a:lnTo>
                      <a:pt x="21545" y="3911"/>
                    </a:lnTo>
                    <a:lnTo>
                      <a:pt x="21436" y="2930"/>
                    </a:lnTo>
                    <a:lnTo>
                      <a:pt x="21244" y="1893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t">
                <a:noAutofit/>
              </a:bodyPr>
              <a:lstStyle/>
              <a:p>
                <a:pPr>
                  <a:defRPr sz="34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77" name="Freeform 73"/>
              <p:cNvSpPr/>
              <p:nvPr/>
            </p:nvSpPr>
            <p:spPr>
              <a:xfrm>
                <a:off x="50767" y="-2"/>
                <a:ext cx="344096" cy="382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lnTo>
                      <a:pt x="11331" y="21565"/>
                    </a:lnTo>
                    <a:lnTo>
                      <a:pt x="11898" y="21529"/>
                    </a:lnTo>
                    <a:lnTo>
                      <a:pt x="12429" y="21494"/>
                    </a:lnTo>
                    <a:lnTo>
                      <a:pt x="12960" y="21387"/>
                    </a:lnTo>
                    <a:lnTo>
                      <a:pt x="13456" y="21245"/>
                    </a:lnTo>
                    <a:lnTo>
                      <a:pt x="14022" y="21103"/>
                    </a:lnTo>
                    <a:lnTo>
                      <a:pt x="14483" y="20962"/>
                    </a:lnTo>
                    <a:lnTo>
                      <a:pt x="14978" y="20749"/>
                    </a:lnTo>
                    <a:lnTo>
                      <a:pt x="15474" y="20571"/>
                    </a:lnTo>
                    <a:lnTo>
                      <a:pt x="15934" y="20323"/>
                    </a:lnTo>
                    <a:lnTo>
                      <a:pt x="16359" y="20039"/>
                    </a:lnTo>
                    <a:lnTo>
                      <a:pt x="16820" y="19756"/>
                    </a:lnTo>
                    <a:lnTo>
                      <a:pt x="17245" y="19436"/>
                    </a:lnTo>
                    <a:lnTo>
                      <a:pt x="17670" y="19153"/>
                    </a:lnTo>
                    <a:lnTo>
                      <a:pt x="18059" y="18798"/>
                    </a:lnTo>
                    <a:lnTo>
                      <a:pt x="18767" y="18089"/>
                    </a:lnTo>
                    <a:lnTo>
                      <a:pt x="19121" y="17699"/>
                    </a:lnTo>
                    <a:lnTo>
                      <a:pt x="19440" y="17237"/>
                    </a:lnTo>
                    <a:lnTo>
                      <a:pt x="19759" y="16847"/>
                    </a:lnTo>
                    <a:lnTo>
                      <a:pt x="20007" y="16386"/>
                    </a:lnTo>
                    <a:lnTo>
                      <a:pt x="20290" y="15961"/>
                    </a:lnTo>
                    <a:lnTo>
                      <a:pt x="20538" y="15500"/>
                    </a:lnTo>
                    <a:lnTo>
                      <a:pt x="20715" y="15003"/>
                    </a:lnTo>
                    <a:lnTo>
                      <a:pt x="20927" y="14506"/>
                    </a:lnTo>
                    <a:lnTo>
                      <a:pt x="21069" y="14045"/>
                    </a:lnTo>
                    <a:lnTo>
                      <a:pt x="21246" y="13513"/>
                    </a:lnTo>
                    <a:lnTo>
                      <a:pt x="21458" y="12449"/>
                    </a:lnTo>
                    <a:lnTo>
                      <a:pt x="21494" y="11917"/>
                    </a:lnTo>
                    <a:lnTo>
                      <a:pt x="21565" y="11350"/>
                    </a:lnTo>
                    <a:lnTo>
                      <a:pt x="21600" y="10818"/>
                    </a:lnTo>
                    <a:lnTo>
                      <a:pt x="21565" y="10250"/>
                    </a:lnTo>
                    <a:lnTo>
                      <a:pt x="21494" y="9718"/>
                    </a:lnTo>
                    <a:lnTo>
                      <a:pt x="21458" y="9151"/>
                    </a:lnTo>
                    <a:lnTo>
                      <a:pt x="21352" y="8654"/>
                    </a:lnTo>
                    <a:lnTo>
                      <a:pt x="21246" y="8087"/>
                    </a:lnTo>
                    <a:lnTo>
                      <a:pt x="21069" y="7590"/>
                    </a:lnTo>
                    <a:lnTo>
                      <a:pt x="20927" y="7129"/>
                    </a:lnTo>
                    <a:lnTo>
                      <a:pt x="20715" y="6597"/>
                    </a:lnTo>
                    <a:lnTo>
                      <a:pt x="20538" y="6136"/>
                    </a:lnTo>
                    <a:lnTo>
                      <a:pt x="20290" y="5675"/>
                    </a:lnTo>
                    <a:lnTo>
                      <a:pt x="20007" y="5214"/>
                    </a:lnTo>
                    <a:lnTo>
                      <a:pt x="19759" y="4753"/>
                    </a:lnTo>
                    <a:lnTo>
                      <a:pt x="19440" y="4363"/>
                    </a:lnTo>
                    <a:lnTo>
                      <a:pt x="19121" y="3937"/>
                    </a:lnTo>
                    <a:lnTo>
                      <a:pt x="18767" y="3547"/>
                    </a:lnTo>
                    <a:lnTo>
                      <a:pt x="18059" y="2837"/>
                    </a:lnTo>
                    <a:lnTo>
                      <a:pt x="17670" y="2483"/>
                    </a:lnTo>
                    <a:lnTo>
                      <a:pt x="16820" y="1844"/>
                    </a:lnTo>
                    <a:lnTo>
                      <a:pt x="16359" y="1561"/>
                    </a:lnTo>
                    <a:lnTo>
                      <a:pt x="15934" y="1312"/>
                    </a:lnTo>
                    <a:lnTo>
                      <a:pt x="15474" y="1064"/>
                    </a:lnTo>
                    <a:lnTo>
                      <a:pt x="14978" y="851"/>
                    </a:lnTo>
                    <a:lnTo>
                      <a:pt x="14483" y="674"/>
                    </a:lnTo>
                    <a:lnTo>
                      <a:pt x="14022" y="497"/>
                    </a:lnTo>
                    <a:lnTo>
                      <a:pt x="13456" y="355"/>
                    </a:lnTo>
                    <a:lnTo>
                      <a:pt x="12960" y="248"/>
                    </a:lnTo>
                    <a:lnTo>
                      <a:pt x="12429" y="106"/>
                    </a:lnTo>
                    <a:lnTo>
                      <a:pt x="11898" y="71"/>
                    </a:lnTo>
                    <a:lnTo>
                      <a:pt x="11331" y="35"/>
                    </a:lnTo>
                    <a:lnTo>
                      <a:pt x="10800" y="0"/>
                    </a:lnTo>
                    <a:lnTo>
                      <a:pt x="10233" y="35"/>
                    </a:lnTo>
                    <a:lnTo>
                      <a:pt x="9702" y="71"/>
                    </a:lnTo>
                    <a:lnTo>
                      <a:pt x="9136" y="106"/>
                    </a:lnTo>
                    <a:lnTo>
                      <a:pt x="8605" y="248"/>
                    </a:lnTo>
                    <a:lnTo>
                      <a:pt x="8073" y="355"/>
                    </a:lnTo>
                    <a:lnTo>
                      <a:pt x="7578" y="497"/>
                    </a:lnTo>
                    <a:lnTo>
                      <a:pt x="7047" y="674"/>
                    </a:lnTo>
                    <a:lnTo>
                      <a:pt x="6586" y="851"/>
                    </a:lnTo>
                    <a:lnTo>
                      <a:pt x="6126" y="1064"/>
                    </a:lnTo>
                    <a:lnTo>
                      <a:pt x="5630" y="1312"/>
                    </a:lnTo>
                    <a:lnTo>
                      <a:pt x="5170" y="1561"/>
                    </a:lnTo>
                    <a:lnTo>
                      <a:pt x="4745" y="1844"/>
                    </a:lnTo>
                    <a:lnTo>
                      <a:pt x="4320" y="2164"/>
                    </a:lnTo>
                    <a:lnTo>
                      <a:pt x="3930" y="2483"/>
                    </a:lnTo>
                    <a:lnTo>
                      <a:pt x="3151" y="3192"/>
                    </a:lnTo>
                    <a:lnTo>
                      <a:pt x="2797" y="3547"/>
                    </a:lnTo>
                    <a:lnTo>
                      <a:pt x="2479" y="3937"/>
                    </a:lnTo>
                    <a:lnTo>
                      <a:pt x="2160" y="4363"/>
                    </a:lnTo>
                    <a:lnTo>
                      <a:pt x="1841" y="4753"/>
                    </a:lnTo>
                    <a:lnTo>
                      <a:pt x="1275" y="5675"/>
                    </a:lnTo>
                    <a:lnTo>
                      <a:pt x="850" y="6597"/>
                    </a:lnTo>
                    <a:lnTo>
                      <a:pt x="673" y="7129"/>
                    </a:lnTo>
                    <a:lnTo>
                      <a:pt x="460" y="7590"/>
                    </a:lnTo>
                    <a:lnTo>
                      <a:pt x="354" y="8087"/>
                    </a:lnTo>
                    <a:lnTo>
                      <a:pt x="212" y="8654"/>
                    </a:lnTo>
                    <a:lnTo>
                      <a:pt x="106" y="9151"/>
                    </a:lnTo>
                    <a:lnTo>
                      <a:pt x="35" y="9718"/>
                    </a:lnTo>
                    <a:lnTo>
                      <a:pt x="0" y="10250"/>
                    </a:lnTo>
                    <a:lnTo>
                      <a:pt x="0" y="11350"/>
                    </a:lnTo>
                    <a:lnTo>
                      <a:pt x="35" y="11917"/>
                    </a:lnTo>
                    <a:lnTo>
                      <a:pt x="106" y="12449"/>
                    </a:lnTo>
                    <a:lnTo>
                      <a:pt x="212" y="12981"/>
                    </a:lnTo>
                    <a:lnTo>
                      <a:pt x="354" y="13513"/>
                    </a:lnTo>
                    <a:lnTo>
                      <a:pt x="460" y="14045"/>
                    </a:lnTo>
                    <a:lnTo>
                      <a:pt x="673" y="14506"/>
                    </a:lnTo>
                    <a:lnTo>
                      <a:pt x="850" y="15003"/>
                    </a:lnTo>
                    <a:lnTo>
                      <a:pt x="1062" y="15500"/>
                    </a:lnTo>
                    <a:lnTo>
                      <a:pt x="1275" y="15961"/>
                    </a:lnTo>
                    <a:lnTo>
                      <a:pt x="1558" y="16386"/>
                    </a:lnTo>
                    <a:lnTo>
                      <a:pt x="1841" y="16847"/>
                    </a:lnTo>
                    <a:lnTo>
                      <a:pt x="2160" y="17237"/>
                    </a:lnTo>
                    <a:lnTo>
                      <a:pt x="2479" y="17699"/>
                    </a:lnTo>
                    <a:lnTo>
                      <a:pt x="2797" y="18089"/>
                    </a:lnTo>
                    <a:lnTo>
                      <a:pt x="3151" y="18443"/>
                    </a:lnTo>
                    <a:lnTo>
                      <a:pt x="3930" y="19153"/>
                    </a:lnTo>
                    <a:lnTo>
                      <a:pt x="4320" y="19436"/>
                    </a:lnTo>
                    <a:lnTo>
                      <a:pt x="4745" y="19756"/>
                    </a:lnTo>
                    <a:lnTo>
                      <a:pt x="5170" y="20039"/>
                    </a:lnTo>
                    <a:lnTo>
                      <a:pt x="5630" y="20323"/>
                    </a:lnTo>
                    <a:lnTo>
                      <a:pt x="6126" y="20571"/>
                    </a:lnTo>
                    <a:lnTo>
                      <a:pt x="6586" y="20749"/>
                    </a:lnTo>
                    <a:lnTo>
                      <a:pt x="7047" y="20962"/>
                    </a:lnTo>
                    <a:lnTo>
                      <a:pt x="7578" y="21103"/>
                    </a:lnTo>
                    <a:lnTo>
                      <a:pt x="8073" y="21245"/>
                    </a:lnTo>
                    <a:lnTo>
                      <a:pt x="8605" y="21387"/>
                    </a:lnTo>
                    <a:lnTo>
                      <a:pt x="9136" y="21494"/>
                    </a:lnTo>
                    <a:lnTo>
                      <a:pt x="9702" y="21529"/>
                    </a:lnTo>
                    <a:lnTo>
                      <a:pt x="10233" y="21565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8" tIns="121918" rIns="121918" bIns="121918" numCol="1" anchor="t">
                <a:noAutofit/>
              </a:bodyPr>
              <a:lstStyle/>
              <a:p>
                <a:pPr>
                  <a:defRPr sz="34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4"/>
      <p:bldP build="whole" bldLvl="1" animBg="1" rev="0" advAuto="0" spid="259" grpId="1"/>
      <p:bldP build="whole" bldLvl="1" animBg="1" rev="0" advAuto="0" spid="264" grpId="3"/>
      <p:bldP build="whole" bldLvl="1" animBg="1" rev="0" advAuto="0" spid="260" grpId="2"/>
      <p:bldP build="whole" bldLvl="1" animBg="1" rev="0" advAuto="0" spid="266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2"/>
          <p:cNvSpPr txBox="1"/>
          <p:nvPr>
            <p:ph type="title"/>
          </p:nvPr>
        </p:nvSpPr>
        <p:spPr>
          <a:xfrm>
            <a:off x="431806" y="521297"/>
            <a:ext cx="23618622" cy="175021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Why do the PARTNER Study? </a:t>
            </a:r>
          </a:p>
        </p:txBody>
      </p:sp>
      <p:sp>
        <p:nvSpPr>
          <p:cNvPr id="282" name="Content Placeholder 2"/>
          <p:cNvSpPr txBox="1"/>
          <p:nvPr>
            <p:ph type="body" idx="1"/>
          </p:nvPr>
        </p:nvSpPr>
        <p:spPr>
          <a:xfrm>
            <a:off x="2014868" y="2633530"/>
            <a:ext cx="21314370" cy="9051926"/>
          </a:xfrm>
          <a:prstGeom prst="rect">
            <a:avLst/>
          </a:prstGeom>
        </p:spPr>
        <p:txBody>
          <a:bodyPr/>
          <a:lstStyle/>
          <a:p>
            <a:pPr marL="685781" indent="-685781">
              <a:defRPr sz="4800"/>
            </a:pPr>
            <a:r>
              <a:t>There is evidence in heterosexual couples of the reduced risk of HIV transmission from condomless sex with suppressive ART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685781" indent="-685781">
              <a:defRPr sz="4800"/>
            </a:pPr>
            <a:r>
              <a:t>In HPTN 052 only 2% (n=37) were MSM couples so along with other studies gave no direct evidence for anal as opposed to vaginal sex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685781" indent="-685781">
              <a:defRPr sz="4800"/>
            </a:pPr>
            <a:r>
              <a:t>Condom use also effectively prevents HIV transmission and cumulative CYFU from all studies with CLS is only around 330 CYFU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685781" indent="-685781">
              <a:defRPr sz="4800"/>
            </a:pPr>
            <a:r>
              <a:t>Uncertainty of upper limit of the estimates if no transmissions - not the same as zero chance of transmission</a:t>
            </a:r>
          </a:p>
        </p:txBody>
      </p:sp>
      <p:sp>
        <p:nvSpPr>
          <p:cNvPr id="283" name="Rectangle 9"/>
          <p:cNvSpPr txBox="1"/>
          <p:nvPr/>
        </p:nvSpPr>
        <p:spPr>
          <a:xfrm>
            <a:off x="13052459" y="12722550"/>
            <a:ext cx="10664666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8" tIns="121918" rIns="121918" bIns="121918" anchor="ctr">
            <a:spAutoFit/>
          </a:bodyPr>
          <a:lstStyle>
            <a:lvl1pPr algn="r">
              <a:defRPr sz="18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Rodger et al. Antivir Ther. 2013;18(3):285-7, Cohen et al. N Engl J Med. 2011; 365:493–5052.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0B4D"/>
      </a:accent1>
      <a:accent2>
        <a:srgbClr val="CA487A"/>
      </a:accent2>
      <a:accent3>
        <a:srgbClr val="DB487A"/>
      </a:accent3>
      <a:accent4>
        <a:srgbClr val="EDC2D2"/>
      </a:accent4>
      <a:accent5>
        <a:srgbClr val="14264A"/>
      </a:accent5>
      <a:accent6>
        <a:srgbClr val="4F5C7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8" tIns="121918" rIns="121918" bIns="121918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0B4D"/>
      </a:accent1>
      <a:accent2>
        <a:srgbClr val="CA487A"/>
      </a:accent2>
      <a:accent3>
        <a:srgbClr val="DB487A"/>
      </a:accent3>
      <a:accent4>
        <a:srgbClr val="EDC2D2"/>
      </a:accent4>
      <a:accent5>
        <a:srgbClr val="14264A"/>
      </a:accent5>
      <a:accent6>
        <a:srgbClr val="4F5C7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8" tIns="121918" rIns="121918" bIns="121918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1918" tIns="121918" rIns="121918" bIns="121918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